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6"/>
  </p:notesMasterIdLst>
  <p:sldIdLst>
    <p:sldId id="256" r:id="rId2"/>
    <p:sldId id="257" r:id="rId3"/>
    <p:sldId id="269" r:id="rId4"/>
    <p:sldId id="259" r:id="rId5"/>
    <p:sldId id="260" r:id="rId6"/>
    <p:sldId id="261" r:id="rId7"/>
    <p:sldId id="262" r:id="rId8"/>
    <p:sldId id="265" r:id="rId9"/>
    <p:sldId id="270" r:id="rId10"/>
    <p:sldId id="267" r:id="rId11"/>
    <p:sldId id="266" r:id="rId12"/>
    <p:sldId id="263" r:id="rId13"/>
    <p:sldId id="268" r:id="rId14"/>
    <p:sldId id="26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1" d="100"/>
          <a:sy n="61" d="100"/>
        </p:scale>
        <p:origin x="-1008"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7C3110-3E27-43F0-9BA8-D96ED64A77D4}" type="datetimeFigureOut">
              <a:rPr lang="en-US" smtClean="0"/>
              <a:pPr/>
              <a:t>6/5/2008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EAE33C-32CF-4D27-BD33-881FF51BE757}"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AEAE33C-32CF-4D27-BD33-881FF51BE757}" type="slidenum">
              <a:rPr lang="en-US" smtClean="0"/>
              <a:pPr/>
              <a:t>14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7A37BF-C4ED-40F3-814E-98361C03B485}" type="datetimeFigureOut">
              <a:rPr lang="en-US" smtClean="0"/>
              <a:pPr/>
              <a:t>6/5/2008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C6D07F-7750-4E8D-9E82-00AD81BF3F3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7A37BF-C4ED-40F3-814E-98361C03B485}" type="datetimeFigureOut">
              <a:rPr lang="en-US" smtClean="0"/>
              <a:pPr/>
              <a:t>6/5/2008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C6D07F-7750-4E8D-9E82-00AD81BF3F3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7A37BF-C4ED-40F3-814E-98361C03B485}" type="datetimeFigureOut">
              <a:rPr lang="en-US" smtClean="0"/>
              <a:pPr/>
              <a:t>6/5/2008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C6D07F-7750-4E8D-9E82-00AD81BF3F3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7A37BF-C4ED-40F3-814E-98361C03B485}" type="datetimeFigureOut">
              <a:rPr lang="en-US" smtClean="0"/>
              <a:pPr/>
              <a:t>6/5/2008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C6D07F-7750-4E8D-9E82-00AD81BF3F3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7A37BF-C4ED-40F3-814E-98361C03B485}" type="datetimeFigureOut">
              <a:rPr lang="en-US" smtClean="0"/>
              <a:pPr/>
              <a:t>6/5/2008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9C6D07F-7750-4E8D-9E82-00AD81BF3F3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7A37BF-C4ED-40F3-814E-98361C03B485}" type="datetimeFigureOut">
              <a:rPr lang="en-US" smtClean="0"/>
              <a:pPr/>
              <a:t>6/5/2008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9C6D07F-7750-4E8D-9E82-00AD81BF3F3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7A37BF-C4ED-40F3-814E-98361C03B485}" type="datetimeFigureOut">
              <a:rPr lang="en-US" smtClean="0"/>
              <a:pPr/>
              <a:t>6/5/2008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9C6D07F-7750-4E8D-9E82-00AD81BF3F3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7A37BF-C4ED-40F3-814E-98361C03B485}" type="datetimeFigureOut">
              <a:rPr lang="en-US" smtClean="0"/>
              <a:pPr/>
              <a:t>6/5/2008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9C6D07F-7750-4E8D-9E82-00AD81BF3F3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7A37BF-C4ED-40F3-814E-98361C03B485}" type="datetimeFigureOut">
              <a:rPr lang="en-US" smtClean="0"/>
              <a:pPr/>
              <a:t>6/5/2008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9C6D07F-7750-4E8D-9E82-00AD81BF3F3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7A37BF-C4ED-40F3-814E-98361C03B485}" type="datetimeFigureOut">
              <a:rPr lang="en-US" smtClean="0"/>
              <a:pPr/>
              <a:t>6/5/2008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9C6D07F-7750-4E8D-9E82-00AD81BF3F3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7A37BF-C4ED-40F3-814E-98361C03B485}" type="datetimeFigureOut">
              <a:rPr lang="en-US" smtClean="0"/>
              <a:pPr/>
              <a:t>6/5/2008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9C6D07F-7750-4E8D-9E82-00AD81BF3F3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7A37BF-C4ED-40F3-814E-98361C03B485}" type="datetimeFigureOut">
              <a:rPr lang="en-US" smtClean="0"/>
              <a:pPr/>
              <a:t>6/5/2008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C6D07F-7750-4E8D-9E82-00AD81BF3F3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dar@physics.ucdavis.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7.png"/></Relationships>
</file>

<file path=ppt/slides/_rels/slide1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9.bin"/><Relationship Id="rId5" Type="http://schemas.openxmlformats.org/officeDocument/2006/relationships/oleObject" Target="../embeddings/oleObject8.bin"/><Relationship Id="rId4" Type="http://schemas.openxmlformats.org/officeDocument/2006/relationships/oleObject" Target="../embeddings/oleObject7.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11.bin"/></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1"/>
            <a:ext cx="7772400" cy="2209799"/>
          </a:xfrm>
        </p:spPr>
        <p:txBody>
          <a:bodyPr>
            <a:normAutofit/>
          </a:bodyPr>
          <a:lstStyle/>
          <a:p>
            <a:r>
              <a:rPr lang="en-US" sz="2800" b="1" cap="small" dirty="0"/>
              <a:t>Hénon-Heiles Hamiltonian – Chaos In 2-D</a:t>
            </a:r>
            <a:r>
              <a:rPr lang="en-US" sz="2400" cap="small" dirty="0"/>
              <a:t/>
            </a:r>
            <a:br>
              <a:rPr lang="en-US" sz="2400" cap="small" dirty="0"/>
            </a:br>
            <a:r>
              <a:rPr lang="en-US" sz="2400" b="1" cap="small" dirty="0"/>
              <a:t>Modeling Chaos &amp; Complexity – 2008</a:t>
            </a:r>
            <a:br>
              <a:rPr lang="en-US" sz="2400" b="1" cap="small" dirty="0"/>
            </a:br>
            <a:r>
              <a:rPr lang="en-US" sz="2000" cap="small" dirty="0"/>
              <a:t>Youval Dar</a:t>
            </a:r>
            <a:br>
              <a:rPr lang="en-US" sz="2000" cap="small" dirty="0"/>
            </a:br>
            <a:r>
              <a:rPr lang="en-US" sz="2000" cap="small" dirty="0" smtClean="0"/>
              <a:t>UCD Physics Dept.</a:t>
            </a:r>
            <a:r>
              <a:rPr lang="en-US" sz="2000" cap="small" dirty="0"/>
              <a:t/>
            </a:r>
            <a:br>
              <a:rPr lang="en-US" sz="2000" cap="small" dirty="0"/>
            </a:br>
            <a:r>
              <a:rPr lang="en-US" sz="2000" u="sng" cap="small" dirty="0">
                <a:hlinkClick r:id="rId2"/>
              </a:rPr>
              <a:t>dar@physics.ucdavis.edu</a:t>
            </a:r>
            <a:r>
              <a:rPr lang="en-US" sz="2400" b="1" cap="small" dirty="0"/>
              <a:t/>
            </a:r>
            <a:br>
              <a:rPr lang="en-US" sz="2400" b="1" cap="small" dirty="0"/>
            </a:br>
            <a:endParaRPr lang="en-US" sz="2400" dirty="0"/>
          </a:p>
        </p:txBody>
      </p:sp>
      <p:sp>
        <p:nvSpPr>
          <p:cNvPr id="3" name="Subtitle 2"/>
          <p:cNvSpPr>
            <a:spLocks noGrp="1"/>
          </p:cNvSpPr>
          <p:nvPr>
            <p:ph type="subTitle" idx="1"/>
          </p:nvPr>
        </p:nvSpPr>
        <p:spPr>
          <a:xfrm>
            <a:off x="304800" y="3886200"/>
            <a:ext cx="8305800" cy="1752600"/>
          </a:xfrm>
        </p:spPr>
        <p:txBody>
          <a:bodyPr>
            <a:normAutofit/>
          </a:bodyPr>
          <a:lstStyle/>
          <a:p>
            <a:r>
              <a:rPr lang="en-US" sz="2400" b="1" cap="small" dirty="0"/>
              <a:t>Abstract</a:t>
            </a:r>
          </a:p>
          <a:p>
            <a:r>
              <a:rPr lang="en-US" sz="2400" dirty="0"/>
              <a:t>Chaos in two degrees of </a:t>
            </a:r>
            <a:r>
              <a:rPr lang="en-US" sz="2400" dirty="0" smtClean="0"/>
              <a:t>freedom (4 coordinates), </a:t>
            </a:r>
            <a:r>
              <a:rPr lang="en-US" sz="2400" dirty="0"/>
              <a:t>demonstrated by using the Hénon-Heiles Hamiltonian</a:t>
            </a:r>
          </a:p>
          <a:p>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e=1-91 array.png"/>
          <p:cNvPicPr>
            <a:picLocks noChangeAspect="1"/>
          </p:cNvPicPr>
          <p:nvPr/>
        </p:nvPicPr>
        <p:blipFill>
          <a:blip r:embed="rId2"/>
          <a:stretch>
            <a:fillRect/>
          </a:stretch>
        </p:blipFill>
        <p:spPr>
          <a:xfrm>
            <a:off x="845812" y="617214"/>
            <a:ext cx="7452375" cy="5623572"/>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1-9 array.png"/>
          <p:cNvPicPr>
            <a:picLocks noChangeAspect="1"/>
          </p:cNvPicPr>
          <p:nvPr/>
        </p:nvPicPr>
        <p:blipFill>
          <a:blip r:embed="rId2"/>
          <a:stretch>
            <a:fillRect/>
          </a:stretch>
        </p:blipFill>
        <p:spPr>
          <a:xfrm>
            <a:off x="845812" y="617214"/>
            <a:ext cx="7452375" cy="5623572"/>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Poincaré interpretation</a:t>
            </a:r>
            <a:endParaRPr lang="en-US" dirty="0"/>
          </a:p>
        </p:txBody>
      </p:sp>
      <p:sp>
        <p:nvSpPr>
          <p:cNvPr id="3" name="Content Placeholder 2"/>
          <p:cNvSpPr>
            <a:spLocks noGrp="1"/>
          </p:cNvSpPr>
          <p:nvPr>
            <p:ph idx="1"/>
          </p:nvPr>
        </p:nvSpPr>
        <p:spPr/>
        <p:txBody>
          <a:bodyPr/>
          <a:lstStyle/>
          <a:p>
            <a:r>
              <a:rPr lang="en-US" dirty="0" smtClean="0"/>
              <a:t>In the potential whale we can get both some regular orbit and chaotic once</a:t>
            </a:r>
          </a:p>
          <a:p>
            <a:r>
              <a:rPr lang="en-US" dirty="0" smtClean="0"/>
              <a:t>As we get closer to the saddle points line the percent of the chaotic region in phase space increases</a:t>
            </a:r>
          </a:p>
          <a:p>
            <a:r>
              <a:rPr lang="en-US" dirty="0" smtClean="0"/>
              <a:t>At the edges of the region we get elliptic orbits                            </a:t>
            </a:r>
          </a:p>
          <a:p>
            <a:r>
              <a:rPr lang="en-US" dirty="0" smtClean="0">
                <a:solidFill>
                  <a:srgbClr val="FF0000"/>
                </a:solidFill>
              </a:rPr>
              <a:t>Chaos onset – around 1/9</a:t>
            </a:r>
            <a:endParaRPr lang="en-US" dirty="0">
              <a:solidFill>
                <a:srgbClr val="FF0000"/>
              </a:solidFill>
            </a:endParaRPr>
          </a:p>
        </p:txBody>
      </p:sp>
      <p:graphicFrame>
        <p:nvGraphicFramePr>
          <p:cNvPr id="4" name="Object 3"/>
          <p:cNvGraphicFramePr>
            <a:graphicFrameLocks noChangeAspect="1"/>
          </p:cNvGraphicFramePr>
          <p:nvPr/>
        </p:nvGraphicFramePr>
        <p:xfrm>
          <a:off x="2016125" y="4570412"/>
          <a:ext cx="3656013" cy="915988"/>
        </p:xfrm>
        <a:graphic>
          <a:graphicData uri="http://schemas.openxmlformats.org/presentationml/2006/ole">
            <p:oleObj spid="_x0000_s20482" name="Equation" r:id="rId3" imgW="1574640" imgH="393480" progId="Equation.DSMT4">
              <p:embed/>
            </p:oleObj>
          </a:graphicData>
        </a:graphic>
      </p:graphicFrame>
      <p:pic>
        <p:nvPicPr>
          <p:cNvPr id="5" name="Picture 4" descr="e=1-8 array.png"/>
          <p:cNvPicPr>
            <a:picLocks noChangeAspect="1"/>
          </p:cNvPicPr>
          <p:nvPr/>
        </p:nvPicPr>
        <p:blipFill>
          <a:blip r:embed="rId4"/>
          <a:stretch>
            <a:fillRect/>
          </a:stretch>
        </p:blipFill>
        <p:spPr>
          <a:xfrm>
            <a:off x="845812" y="617214"/>
            <a:ext cx="7452375" cy="5623572"/>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e=1-6 array.png"/>
          <p:cNvPicPr>
            <a:picLocks noChangeAspect="1"/>
          </p:cNvPicPr>
          <p:nvPr/>
        </p:nvPicPr>
        <p:blipFill>
          <a:blip r:embed="rId2"/>
          <a:stretch>
            <a:fillRect/>
          </a:stretch>
        </p:blipFill>
        <p:spPr>
          <a:xfrm>
            <a:off x="845812" y="617214"/>
            <a:ext cx="7452375" cy="5623572"/>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questions</a:t>
            </a:r>
            <a:endParaRPr lang="en-US" dirty="0"/>
          </a:p>
        </p:txBody>
      </p:sp>
      <p:sp>
        <p:nvSpPr>
          <p:cNvPr id="3" name="Content Placeholder 2"/>
          <p:cNvSpPr>
            <a:spLocks noGrp="1"/>
          </p:cNvSpPr>
          <p:nvPr>
            <p:ph idx="1"/>
          </p:nvPr>
        </p:nvSpPr>
        <p:spPr>
          <a:xfrm>
            <a:off x="304800" y="1524000"/>
            <a:ext cx="8534400" cy="4876800"/>
          </a:xfrm>
        </p:spPr>
        <p:txBody>
          <a:bodyPr>
            <a:normAutofit/>
          </a:bodyPr>
          <a:lstStyle/>
          <a:p>
            <a:r>
              <a:rPr lang="en-US" dirty="0" smtClean="0"/>
              <a:t>Going back to the original star motion problem, it would be interesting to know if stars are found in some typical energy or region of the phase space, and to make some Y vs. X plots</a:t>
            </a:r>
          </a:p>
          <a:p>
            <a:r>
              <a:rPr lang="en-US" dirty="0" smtClean="0"/>
              <a:t>Lyapunov Exponents analysis</a:t>
            </a:r>
          </a:p>
          <a:p>
            <a:r>
              <a:rPr lang="en-US" dirty="0" smtClean="0"/>
              <a:t>Exploring  more  initial conditions</a:t>
            </a:r>
          </a:p>
          <a:p>
            <a:r>
              <a:rPr lang="en-US" dirty="0" smtClean="0"/>
              <a:t>Use a different plane for the Poincaré plot</a:t>
            </a:r>
          </a:p>
          <a:p>
            <a:r>
              <a:rPr lang="en-US" dirty="0" smtClean="0"/>
              <a:t>Improve program’s user interface, intersection plane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cap="small" dirty="0" smtClean="0"/>
              <a:t>Introduction</a:t>
            </a:r>
            <a:endParaRPr lang="en-US" dirty="0"/>
          </a:p>
        </p:txBody>
      </p:sp>
      <p:sp>
        <p:nvSpPr>
          <p:cNvPr id="3" name="Content Placeholder 2"/>
          <p:cNvSpPr>
            <a:spLocks noGrp="1"/>
          </p:cNvSpPr>
          <p:nvPr>
            <p:ph idx="1"/>
          </p:nvPr>
        </p:nvSpPr>
        <p:spPr>
          <a:xfrm>
            <a:off x="457200" y="1600200"/>
            <a:ext cx="8229600" cy="4800600"/>
          </a:xfrm>
        </p:spPr>
        <p:txBody>
          <a:bodyPr>
            <a:normAutofit/>
          </a:bodyPr>
          <a:lstStyle/>
          <a:p>
            <a:r>
              <a:rPr lang="en-US" dirty="0" smtClean="0"/>
              <a:t>In 1964, Michael Hénon and Carl Heiles were investigating the motion of a </a:t>
            </a:r>
            <a:r>
              <a:rPr lang="en-US" dirty="0"/>
              <a:t>star </a:t>
            </a:r>
            <a:r>
              <a:rPr lang="en-US" dirty="0" smtClean="0"/>
              <a:t>around </a:t>
            </a:r>
            <a:r>
              <a:rPr lang="en-US" dirty="0"/>
              <a:t>a galactic </a:t>
            </a:r>
            <a:r>
              <a:rPr lang="en-US" dirty="0" smtClean="0"/>
              <a:t>center</a:t>
            </a:r>
          </a:p>
          <a:p>
            <a:r>
              <a:rPr lang="en-US" dirty="0" smtClean="0"/>
              <a:t>Hamiltonian equations – typical physical problem</a:t>
            </a:r>
          </a:p>
          <a:p>
            <a:r>
              <a:rPr lang="en-US" dirty="0" smtClean="0"/>
              <a:t>We have energy conservation, so we do not want the phase space to contract</a:t>
            </a:r>
          </a:p>
          <a:p>
            <a:r>
              <a:rPr lang="en-US" dirty="0" smtClean="0"/>
              <a:t>Interesting dynamic with chaotic and non-chaotic regions</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continued</a:t>
            </a:r>
            <a:endParaRPr lang="en-US" dirty="0"/>
          </a:p>
        </p:txBody>
      </p:sp>
      <p:sp>
        <p:nvSpPr>
          <p:cNvPr id="3" name="Content Placeholder 2"/>
          <p:cNvSpPr>
            <a:spLocks noGrp="1"/>
          </p:cNvSpPr>
          <p:nvPr>
            <p:ph idx="1"/>
          </p:nvPr>
        </p:nvSpPr>
        <p:spPr>
          <a:xfrm>
            <a:off x="457200" y="1447800"/>
            <a:ext cx="8229600" cy="5029200"/>
          </a:xfrm>
        </p:spPr>
        <p:txBody>
          <a:bodyPr>
            <a:normAutofit fontScale="92500"/>
          </a:bodyPr>
          <a:lstStyle/>
          <a:p>
            <a:r>
              <a:rPr lang="en-US" dirty="0" smtClean="0"/>
              <a:t>The Hamiltonian governing this motion will have three degrees of freedom (6 </a:t>
            </a:r>
            <a:r>
              <a:rPr lang="en-US" dirty="0" smtClean="0"/>
              <a:t>coordinates in </a:t>
            </a:r>
            <a:r>
              <a:rPr lang="en-US" smtClean="0"/>
              <a:t>phase space)</a:t>
            </a:r>
            <a:endParaRPr lang="en-US" dirty="0" smtClean="0"/>
          </a:p>
          <a:p>
            <a:r>
              <a:rPr lang="en-US" dirty="0" smtClean="0"/>
              <a:t>Hénon and Heiles wanted to simplify the problem </a:t>
            </a:r>
          </a:p>
          <a:p>
            <a:pPr lvl="1"/>
            <a:r>
              <a:rPr lang="en-US" dirty="0" smtClean="0"/>
              <a:t>Energy conservation </a:t>
            </a:r>
          </a:p>
          <a:p>
            <a:pPr lvl="1"/>
            <a:r>
              <a:rPr lang="en-US" dirty="0" smtClean="0"/>
              <a:t>Angular momentum conservation (due to the cylindrical symmetry) </a:t>
            </a:r>
          </a:p>
          <a:p>
            <a:pPr lvl="1"/>
            <a:r>
              <a:rPr lang="en-US" dirty="0" smtClean="0"/>
              <a:t>Observation, motion is confined into two dimensions </a:t>
            </a:r>
          </a:p>
          <a:p>
            <a:r>
              <a:rPr lang="en-US" dirty="0" smtClean="0"/>
              <a:t>Chose to use a near elliptic motion Hamiltonian</a:t>
            </a:r>
          </a:p>
          <a:p>
            <a:r>
              <a:rPr lang="en-US" dirty="0" smtClean="0">
                <a:solidFill>
                  <a:srgbClr val="FF0000"/>
                </a:solidFill>
              </a:rPr>
              <a:t>Poincaré plots – as a tool to investigate dynamics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Hamiltonian</a:t>
            </a:r>
            <a:endParaRPr lang="en-US" dirty="0"/>
          </a:p>
        </p:txBody>
      </p:sp>
      <p:graphicFrame>
        <p:nvGraphicFramePr>
          <p:cNvPr id="1026" name="Object 2"/>
          <p:cNvGraphicFramePr>
            <a:graphicFrameLocks noChangeAspect="1"/>
          </p:cNvGraphicFramePr>
          <p:nvPr/>
        </p:nvGraphicFramePr>
        <p:xfrm>
          <a:off x="1849437" y="1676400"/>
          <a:ext cx="5237163" cy="914400"/>
        </p:xfrm>
        <a:graphic>
          <a:graphicData uri="http://schemas.openxmlformats.org/presentationml/2006/ole">
            <p:oleObj spid="_x0000_s1026" name="Equation" r:id="rId3" imgW="2400120" imgH="419040" progId="Equation.DSMT4">
              <p:embed/>
            </p:oleObj>
          </a:graphicData>
        </a:graphic>
      </p:graphicFrame>
      <p:graphicFrame>
        <p:nvGraphicFramePr>
          <p:cNvPr id="1027" name="Object 3"/>
          <p:cNvGraphicFramePr>
            <a:graphicFrameLocks noChangeAspect="1"/>
          </p:cNvGraphicFramePr>
          <p:nvPr/>
        </p:nvGraphicFramePr>
        <p:xfrm>
          <a:off x="1752600" y="2971800"/>
          <a:ext cx="5749925" cy="914400"/>
        </p:xfrm>
        <a:graphic>
          <a:graphicData uri="http://schemas.openxmlformats.org/presentationml/2006/ole">
            <p:oleObj spid="_x0000_s1027" name="Equation" r:id="rId4" imgW="2717640" imgH="431640" progId="Equation.DSMT4">
              <p:embed/>
            </p:oleObj>
          </a:graphicData>
        </a:graphic>
      </p:graphicFrame>
      <p:graphicFrame>
        <p:nvGraphicFramePr>
          <p:cNvPr id="1031" name="Object 7"/>
          <p:cNvGraphicFramePr>
            <a:graphicFrameLocks noChangeAspect="1"/>
          </p:cNvGraphicFramePr>
          <p:nvPr/>
        </p:nvGraphicFramePr>
        <p:xfrm>
          <a:off x="1905000" y="4495800"/>
          <a:ext cx="5392738" cy="912813"/>
        </p:xfrm>
        <a:graphic>
          <a:graphicData uri="http://schemas.openxmlformats.org/presentationml/2006/ole">
            <p:oleObj spid="_x0000_s1031" name="Equation" r:id="rId5" imgW="2323800" imgH="393480" progId="Equation.DSMT4">
              <p:embed/>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nvGraphicFramePr>
        <p:xfrm>
          <a:off x="304800" y="1143000"/>
          <a:ext cx="2587625" cy="2287588"/>
        </p:xfrm>
        <a:graphic>
          <a:graphicData uri="http://schemas.openxmlformats.org/presentationml/2006/ole">
            <p:oleObj spid="_x0000_s2050" name="Equation" r:id="rId3" imgW="1091880" imgH="965160" progId="Equation.DSMT4">
              <p:embed/>
            </p:oleObj>
          </a:graphicData>
        </a:graphic>
      </p:graphicFrame>
      <p:graphicFrame>
        <p:nvGraphicFramePr>
          <p:cNvPr id="2051" name="Object 3"/>
          <p:cNvGraphicFramePr>
            <a:graphicFrameLocks noChangeAspect="1"/>
          </p:cNvGraphicFramePr>
          <p:nvPr/>
        </p:nvGraphicFramePr>
        <p:xfrm>
          <a:off x="3713163" y="4343400"/>
          <a:ext cx="4868862" cy="2284413"/>
        </p:xfrm>
        <a:graphic>
          <a:graphicData uri="http://schemas.openxmlformats.org/presentationml/2006/ole">
            <p:oleObj spid="_x0000_s2051" name="Equation" r:id="rId4" imgW="2057400" imgH="965160" progId="Equation.DSMT4">
              <p:embed/>
            </p:oleObj>
          </a:graphicData>
        </a:graphic>
      </p:graphicFrame>
      <p:sp>
        <p:nvSpPr>
          <p:cNvPr id="6" name="TextBox 5"/>
          <p:cNvSpPr txBox="1"/>
          <p:nvPr/>
        </p:nvSpPr>
        <p:spPr>
          <a:xfrm>
            <a:off x="3733800" y="3682425"/>
            <a:ext cx="2667000" cy="584775"/>
          </a:xfrm>
          <a:prstGeom prst="rect">
            <a:avLst/>
          </a:prstGeom>
          <a:noFill/>
        </p:spPr>
        <p:txBody>
          <a:bodyPr wrap="square" rtlCol="0">
            <a:spAutoFit/>
          </a:bodyPr>
          <a:lstStyle/>
          <a:p>
            <a:r>
              <a:rPr lang="en-US" sz="3200" dirty="0" smtClean="0">
                <a:latin typeface="Arial" pitchFamily="34" charset="0"/>
                <a:cs typeface="Arial" pitchFamily="34" charset="0"/>
              </a:rPr>
              <a:t>Fixed Points</a:t>
            </a:r>
            <a:endParaRPr lang="en-US" sz="3200" dirty="0">
              <a:latin typeface="Arial" pitchFamily="34" charset="0"/>
              <a:cs typeface="Arial" pitchFamily="34" charset="0"/>
            </a:endParaRPr>
          </a:p>
        </p:txBody>
      </p:sp>
      <p:sp>
        <p:nvSpPr>
          <p:cNvPr id="7" name="TextBox 6"/>
          <p:cNvSpPr txBox="1"/>
          <p:nvPr/>
        </p:nvSpPr>
        <p:spPr>
          <a:xfrm>
            <a:off x="304800" y="381000"/>
            <a:ext cx="3124200" cy="584775"/>
          </a:xfrm>
          <a:prstGeom prst="rect">
            <a:avLst/>
          </a:prstGeom>
          <a:noFill/>
        </p:spPr>
        <p:txBody>
          <a:bodyPr wrap="square" rtlCol="0">
            <a:spAutoFit/>
          </a:bodyPr>
          <a:lstStyle/>
          <a:p>
            <a:r>
              <a:rPr lang="en-US" sz="3200" dirty="0" smtClean="0">
                <a:latin typeface="Arial" pitchFamily="34" charset="0"/>
                <a:cs typeface="Arial" pitchFamily="34" charset="0"/>
              </a:rPr>
              <a:t>Basic Analysis</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Object 2"/>
          <p:cNvGraphicFramePr>
            <a:graphicFrameLocks noChangeAspect="1"/>
          </p:cNvGraphicFramePr>
          <p:nvPr/>
        </p:nvGraphicFramePr>
        <p:xfrm>
          <a:off x="533400" y="381000"/>
          <a:ext cx="3838575" cy="1830388"/>
        </p:xfrm>
        <a:graphic>
          <a:graphicData uri="http://schemas.openxmlformats.org/presentationml/2006/ole">
            <p:oleObj spid="_x0000_s3074" name="Equation" r:id="rId3" imgW="1917360" imgH="914400" progId="Equation.DSMT4">
              <p:embed/>
            </p:oleObj>
          </a:graphicData>
        </a:graphic>
      </p:graphicFrame>
      <p:graphicFrame>
        <p:nvGraphicFramePr>
          <p:cNvPr id="3075" name="Object 3"/>
          <p:cNvGraphicFramePr>
            <a:graphicFrameLocks noChangeAspect="1"/>
          </p:cNvGraphicFramePr>
          <p:nvPr/>
        </p:nvGraphicFramePr>
        <p:xfrm>
          <a:off x="4953000" y="762000"/>
          <a:ext cx="3373438" cy="912813"/>
        </p:xfrm>
        <a:graphic>
          <a:graphicData uri="http://schemas.openxmlformats.org/presentationml/2006/ole">
            <p:oleObj spid="_x0000_s3075" name="Equation" r:id="rId4" imgW="1688760" imgH="457200" progId="Equation.DSMT4">
              <p:embed/>
            </p:oleObj>
          </a:graphicData>
        </a:graphic>
      </p:graphicFrame>
      <p:graphicFrame>
        <p:nvGraphicFramePr>
          <p:cNvPr id="3076" name="Object 4"/>
          <p:cNvGraphicFramePr>
            <a:graphicFrameLocks noChangeAspect="1"/>
          </p:cNvGraphicFramePr>
          <p:nvPr/>
        </p:nvGraphicFramePr>
        <p:xfrm>
          <a:off x="762000" y="2514600"/>
          <a:ext cx="2220913" cy="912813"/>
        </p:xfrm>
        <a:graphic>
          <a:graphicData uri="http://schemas.openxmlformats.org/presentationml/2006/ole">
            <p:oleObj spid="_x0000_s3076" name="Equation" r:id="rId5" imgW="1358640" imgH="558720" progId="Equation.DSMT4">
              <p:embed/>
            </p:oleObj>
          </a:graphicData>
        </a:graphic>
      </p:graphicFrame>
      <p:graphicFrame>
        <p:nvGraphicFramePr>
          <p:cNvPr id="3077" name="Object 5"/>
          <p:cNvGraphicFramePr>
            <a:graphicFrameLocks noChangeAspect="1"/>
          </p:cNvGraphicFramePr>
          <p:nvPr/>
        </p:nvGraphicFramePr>
        <p:xfrm>
          <a:off x="762000" y="3657600"/>
          <a:ext cx="5354637" cy="1219200"/>
        </p:xfrm>
        <a:graphic>
          <a:graphicData uri="http://schemas.openxmlformats.org/presentationml/2006/ole">
            <p:oleObj spid="_x0000_s3077" name="Equation" r:id="rId6" imgW="3124080" imgH="711000" progId="Equation.DSMT4">
              <p:embed/>
            </p:oleObj>
          </a:graphicData>
        </a:graphic>
      </p:graphicFrame>
      <p:sp>
        <p:nvSpPr>
          <p:cNvPr id="25" name="TextBox 24"/>
          <p:cNvSpPr txBox="1"/>
          <p:nvPr/>
        </p:nvSpPr>
        <p:spPr>
          <a:xfrm>
            <a:off x="685800" y="4800600"/>
            <a:ext cx="8001000" cy="1938992"/>
          </a:xfrm>
          <a:prstGeom prst="rect">
            <a:avLst/>
          </a:prstGeom>
          <a:noFill/>
        </p:spPr>
        <p:txBody>
          <a:bodyPr wrap="square" rtlCol="0">
            <a:spAutoFit/>
          </a:bodyPr>
          <a:lstStyle/>
          <a:p>
            <a:r>
              <a:rPr lang="en-US" sz="2400" dirty="0" smtClean="0"/>
              <a:t>Using the energy conservation</a:t>
            </a:r>
          </a:p>
          <a:p>
            <a:r>
              <a:rPr lang="en-US" sz="2400" dirty="0" smtClean="0"/>
              <a:t>For    </a:t>
            </a:r>
            <a:r>
              <a:rPr lang="en-US" sz="2400" dirty="0" smtClean="0"/>
              <a:t>x = 0    Det(J) = 1     only for    y = 0</a:t>
            </a:r>
          </a:p>
          <a:p>
            <a:r>
              <a:rPr lang="en-US" sz="2400" dirty="0" smtClean="0"/>
              <a:t>For    y = -1/2    |Det(J)|=1     for    x  = 0.25</a:t>
            </a:r>
          </a:p>
          <a:p>
            <a:pPr algn="ctr"/>
            <a:endParaRPr lang="en-US" sz="2400" dirty="0"/>
          </a:p>
          <a:p>
            <a:r>
              <a:rPr lang="en-US" sz="2400" b="1" dirty="0" smtClean="0">
                <a:solidFill>
                  <a:srgbClr val="FF0000"/>
                </a:solidFill>
                <a:latin typeface="Arial Narrow" pitchFamily="34" charset="0"/>
              </a:rPr>
              <a:t>Alarming since I expected the Det(J) to be 1 all the time</a:t>
            </a:r>
            <a:r>
              <a:rPr lang="en-US" sz="2400" dirty="0" smtClean="0"/>
              <a:t> </a:t>
            </a:r>
            <a:endParaRPr lang="en-US" sz="2400" dirty="0"/>
          </a:p>
        </p:txBody>
      </p:sp>
      <p:sp>
        <p:nvSpPr>
          <p:cNvPr id="26" name="TextBox 25"/>
          <p:cNvSpPr txBox="1"/>
          <p:nvPr/>
        </p:nvSpPr>
        <p:spPr>
          <a:xfrm>
            <a:off x="4114800" y="2514600"/>
            <a:ext cx="3886200" cy="830997"/>
          </a:xfrm>
          <a:prstGeom prst="rect">
            <a:avLst/>
          </a:prstGeom>
          <a:noFill/>
        </p:spPr>
        <p:txBody>
          <a:bodyPr wrap="square" rtlCol="0">
            <a:spAutoFit/>
          </a:bodyPr>
          <a:lstStyle/>
          <a:p>
            <a:r>
              <a:rPr lang="en-US" sz="2400" dirty="0" smtClean="0"/>
              <a:t>Sums to zero, can be only real or only imaginary</a:t>
            </a:r>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458" name="Object 2"/>
          <p:cNvGraphicFramePr>
            <a:graphicFrameLocks noChangeAspect="1"/>
          </p:cNvGraphicFramePr>
          <p:nvPr/>
        </p:nvGraphicFramePr>
        <p:xfrm>
          <a:off x="2209800" y="1143000"/>
          <a:ext cx="4899025" cy="914400"/>
        </p:xfrm>
        <a:graphic>
          <a:graphicData uri="http://schemas.openxmlformats.org/presentationml/2006/ole">
            <p:oleObj spid="_x0000_s19458" name="Equation" r:id="rId3" imgW="2108160" imgH="393480" progId="Equation.DSMT4">
              <p:embed/>
            </p:oleObj>
          </a:graphicData>
        </a:graphic>
      </p:graphicFrame>
      <p:sp>
        <p:nvSpPr>
          <p:cNvPr id="5" name="TextBox 4"/>
          <p:cNvSpPr txBox="1"/>
          <p:nvPr/>
        </p:nvSpPr>
        <p:spPr>
          <a:xfrm>
            <a:off x="2895600" y="381000"/>
            <a:ext cx="3229817" cy="584775"/>
          </a:xfrm>
          <a:prstGeom prst="rect">
            <a:avLst/>
          </a:prstGeom>
          <a:noFill/>
        </p:spPr>
        <p:txBody>
          <a:bodyPr wrap="square" rtlCol="0">
            <a:spAutoFit/>
          </a:bodyPr>
          <a:lstStyle/>
          <a:p>
            <a:pPr algn="ctr"/>
            <a:r>
              <a:rPr lang="en-US" sz="3200" dirty="0" smtClean="0"/>
              <a:t>The Potential</a:t>
            </a:r>
            <a:endParaRPr lang="en-US" sz="3200" dirty="0"/>
          </a:p>
        </p:txBody>
      </p:sp>
      <p:sp>
        <p:nvSpPr>
          <p:cNvPr id="6" name="TextBox 5"/>
          <p:cNvSpPr txBox="1"/>
          <p:nvPr/>
        </p:nvSpPr>
        <p:spPr>
          <a:xfrm>
            <a:off x="1447800" y="5092005"/>
            <a:ext cx="6172200" cy="1384995"/>
          </a:xfrm>
          <a:prstGeom prst="rect">
            <a:avLst/>
          </a:prstGeom>
          <a:noFill/>
        </p:spPr>
        <p:txBody>
          <a:bodyPr wrap="square" rtlCol="0">
            <a:spAutoFit/>
          </a:bodyPr>
          <a:lstStyle/>
          <a:p>
            <a:pPr>
              <a:buFont typeface="Arial" pitchFamily="34" charset="0"/>
              <a:buChar char="•"/>
            </a:pPr>
            <a:r>
              <a:rPr lang="en-US" sz="2800" dirty="0" smtClean="0">
                <a:solidFill>
                  <a:srgbClr val="0070C0"/>
                </a:solidFill>
              </a:rPr>
              <a:t> Show The Mathematica Potential plots</a:t>
            </a:r>
          </a:p>
          <a:p>
            <a:pPr>
              <a:buFont typeface="Arial" pitchFamily="34" charset="0"/>
              <a:buChar char="•"/>
            </a:pPr>
            <a:r>
              <a:rPr lang="en-US" sz="2800" dirty="0">
                <a:solidFill>
                  <a:srgbClr val="0070C0"/>
                </a:solidFill>
              </a:rPr>
              <a:t> </a:t>
            </a:r>
            <a:r>
              <a:rPr lang="en-US" sz="2800" dirty="0" smtClean="0">
                <a:solidFill>
                  <a:srgbClr val="0070C0"/>
                </a:solidFill>
              </a:rPr>
              <a:t>3D Python</a:t>
            </a:r>
          </a:p>
          <a:p>
            <a:pPr>
              <a:buFont typeface="Arial" pitchFamily="34" charset="0"/>
              <a:buChar char="•"/>
            </a:pPr>
            <a:r>
              <a:rPr lang="en-US" sz="2800" dirty="0" smtClean="0">
                <a:solidFill>
                  <a:srgbClr val="0070C0"/>
                </a:solidFill>
              </a:rPr>
              <a:t> Poincaré - Python</a:t>
            </a:r>
            <a:endParaRPr lang="en-US" sz="2800" dirty="0">
              <a:solidFill>
                <a:srgbClr val="0070C0"/>
              </a:solidFill>
            </a:endParaRPr>
          </a:p>
        </p:txBody>
      </p:sp>
      <p:sp>
        <p:nvSpPr>
          <p:cNvPr id="7" name="TextBox 6"/>
          <p:cNvSpPr txBox="1"/>
          <p:nvPr/>
        </p:nvSpPr>
        <p:spPr>
          <a:xfrm>
            <a:off x="1295400" y="3922693"/>
            <a:ext cx="6683753" cy="954107"/>
          </a:xfrm>
          <a:prstGeom prst="rect">
            <a:avLst/>
          </a:prstGeom>
          <a:noFill/>
        </p:spPr>
        <p:txBody>
          <a:bodyPr wrap="square" rtlCol="0">
            <a:spAutoFit/>
          </a:bodyPr>
          <a:lstStyle/>
          <a:p>
            <a:r>
              <a:rPr lang="en-US" sz="2800" dirty="0" smtClean="0"/>
              <a:t>Looking at the dynamics of the system using Poincaré, instead of LCE. </a:t>
            </a:r>
            <a:endParaRPr lang="en-US" sz="2800" dirty="0"/>
          </a:p>
        </p:txBody>
      </p:sp>
      <p:sp>
        <p:nvSpPr>
          <p:cNvPr id="9" name="TextBox 8"/>
          <p:cNvSpPr txBox="1"/>
          <p:nvPr/>
        </p:nvSpPr>
        <p:spPr>
          <a:xfrm>
            <a:off x="1295400" y="2286000"/>
            <a:ext cx="6683753" cy="523220"/>
          </a:xfrm>
          <a:prstGeom prst="rect">
            <a:avLst/>
          </a:prstGeom>
          <a:noFill/>
        </p:spPr>
        <p:txBody>
          <a:bodyPr wrap="square" rtlCol="0">
            <a:spAutoFit/>
          </a:bodyPr>
          <a:lstStyle/>
          <a:p>
            <a:pPr algn="ctr"/>
            <a:r>
              <a:rPr lang="en-US" sz="2800" dirty="0" smtClean="0"/>
              <a:t>The extremum points I found were</a:t>
            </a:r>
          </a:p>
        </p:txBody>
      </p:sp>
      <p:graphicFrame>
        <p:nvGraphicFramePr>
          <p:cNvPr id="19459" name="Object 3"/>
          <p:cNvGraphicFramePr>
            <a:graphicFrameLocks noChangeAspect="1"/>
          </p:cNvGraphicFramePr>
          <p:nvPr/>
        </p:nvGraphicFramePr>
        <p:xfrm>
          <a:off x="2317750" y="2819400"/>
          <a:ext cx="4616450" cy="457200"/>
        </p:xfrm>
        <a:graphic>
          <a:graphicData uri="http://schemas.openxmlformats.org/presentationml/2006/ole">
            <p:oleObj spid="_x0000_s19459" name="Equation" r:id="rId4" imgW="2438280" imgH="241200" progId="Equation.DSMT4">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1-12 array v2.png"/>
          <p:cNvPicPr>
            <a:picLocks noChangeAspect="1"/>
          </p:cNvPicPr>
          <p:nvPr/>
        </p:nvPicPr>
        <p:blipFill>
          <a:blip r:embed="rId2"/>
          <a:stretch>
            <a:fillRect/>
          </a:stretch>
        </p:blipFill>
        <p:spPr>
          <a:xfrm>
            <a:off x="845812" y="617214"/>
            <a:ext cx="7452375" cy="5623572"/>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e=1-97 array.png"/>
          <p:cNvPicPr>
            <a:picLocks noChangeAspect="1"/>
          </p:cNvPicPr>
          <p:nvPr/>
        </p:nvPicPr>
        <p:blipFill>
          <a:blip r:embed="rId2"/>
          <a:stretch>
            <a:fillRect/>
          </a:stretch>
        </p:blipFill>
        <p:spPr>
          <a:xfrm>
            <a:off x="845812" y="601716"/>
            <a:ext cx="7452375" cy="5623572"/>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437</TotalTime>
  <Words>345</Words>
  <Application>Microsoft Office PowerPoint</Application>
  <PresentationFormat>On-screen Show (4:3)</PresentationFormat>
  <Paragraphs>44</Paragraphs>
  <Slides>14</Slides>
  <Notes>1</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14</vt:i4>
      </vt:variant>
    </vt:vector>
  </HeadingPairs>
  <TitlesOfParts>
    <vt:vector size="17" baseType="lpstr">
      <vt:lpstr>Office Theme</vt:lpstr>
      <vt:lpstr>Equation</vt:lpstr>
      <vt:lpstr>MathType 6.0 Equation</vt:lpstr>
      <vt:lpstr>Hénon-Heiles Hamiltonian – Chaos In 2-D Modeling Chaos &amp; Complexity – 2008 Youval Dar UCD Physics Dept. dar@physics.ucdavis.edu </vt:lpstr>
      <vt:lpstr>Introduction</vt:lpstr>
      <vt:lpstr>Introduction continued</vt:lpstr>
      <vt:lpstr>The Hamiltonian</vt:lpstr>
      <vt:lpstr>Slide 5</vt:lpstr>
      <vt:lpstr>Slide 6</vt:lpstr>
      <vt:lpstr>Slide 7</vt:lpstr>
      <vt:lpstr>Slide 8</vt:lpstr>
      <vt:lpstr>Slide 9</vt:lpstr>
      <vt:lpstr>Slide 10</vt:lpstr>
      <vt:lpstr>Slide 11</vt:lpstr>
      <vt:lpstr>Poincaré interpretation</vt:lpstr>
      <vt:lpstr>Slide 13</vt:lpstr>
      <vt:lpstr>More 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youval</dc:creator>
  <cp:lastModifiedBy>youval</cp:lastModifiedBy>
  <cp:revision>52</cp:revision>
  <dcterms:created xsi:type="dcterms:W3CDTF">2008-06-04T04:50:28Z</dcterms:created>
  <dcterms:modified xsi:type="dcterms:W3CDTF">2008-06-05T21:48:55Z</dcterms:modified>
</cp:coreProperties>
</file>