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EF2"/>
    <a:srgbClr val="1CD1FC"/>
    <a:srgbClr val="2102D8"/>
    <a:srgbClr val="1E0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242" autoAdjust="0"/>
  </p:normalViewPr>
  <p:slideViewPr>
    <p:cSldViewPr snapToGrid="0">
      <p:cViewPr varScale="1">
        <p:scale>
          <a:sx n="68" d="100"/>
          <a:sy n="68" d="100"/>
        </p:scale>
        <p:origin x="12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07DF2-6408-4BA0-A003-0B7EED1CD350}" type="datetimeFigureOut">
              <a:rPr lang="en-US" smtClean="0"/>
              <a:t>6/7/2017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87CF5-50A7-4A90-A146-08B15ABD58A4}" type="slidenum">
              <a:rPr lang="en-US" smtClean="0"/>
              <a:t>‹#›</a:t>
            </a:fld>
            <a:endParaRPr lang="en-US"/>
          </a:p>
        </p:txBody>
      </p:sp>
    </p:spTree>
    <p:extLst>
      <p:ext uri="{BB962C8B-B14F-4D97-AF65-F5344CB8AC3E}">
        <p14:creationId xmlns:p14="http://schemas.microsoft.com/office/powerpoint/2010/main" val="223000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Lowland_Pa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Fruit bats live in caves</a:t>
            </a:r>
          </a:p>
          <a:p>
            <a:r>
              <a:rPr lang="en-US" dirty="0" smtClean="0"/>
              <a:t>Flies straight from cave to the</a:t>
            </a:r>
            <a:r>
              <a:rPr lang="en-US" baseline="0" dirty="0" smtClean="0"/>
              <a:t> same fruit trees night after night</a:t>
            </a:r>
            <a:endParaRPr lang="en-US" dirty="0"/>
          </a:p>
        </p:txBody>
      </p:sp>
      <p:sp>
        <p:nvSpPr>
          <p:cNvPr id="4" name="Slide Number Placeholder 3"/>
          <p:cNvSpPr>
            <a:spLocks noGrp="1"/>
          </p:cNvSpPr>
          <p:nvPr>
            <p:ph type="sldNum" sz="quarter" idx="10"/>
          </p:nvPr>
        </p:nvSpPr>
        <p:spPr/>
        <p:txBody>
          <a:bodyPr/>
          <a:lstStyle/>
          <a:p>
            <a:fld id="{4B787CF5-50A7-4A90-A146-08B15ABD58A4}" type="slidenum">
              <a:rPr lang="en-US" smtClean="0"/>
              <a:t>2</a:t>
            </a:fld>
            <a:endParaRPr lang="en-US"/>
          </a:p>
        </p:txBody>
      </p:sp>
    </p:spTree>
    <p:extLst>
      <p:ext uri="{BB962C8B-B14F-4D97-AF65-F5344CB8AC3E}">
        <p14:creationId xmlns:p14="http://schemas.microsoft.com/office/powerpoint/2010/main" val="322170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different strategies to navigate!</a:t>
            </a:r>
          </a:p>
          <a:p>
            <a:r>
              <a:rPr lang="en-US" dirty="0" err="1" smtClean="0"/>
              <a:t>Lottia</a:t>
            </a:r>
            <a:r>
              <a:rPr lang="en-US" dirty="0" smtClean="0"/>
              <a:t> </a:t>
            </a:r>
            <a:r>
              <a:rPr lang="en-US" dirty="0" err="1" smtClean="0"/>
              <a:t>Scabra</a:t>
            </a:r>
            <a:endParaRPr lang="en-US" dirty="0" smtClean="0"/>
          </a:p>
          <a:p>
            <a:r>
              <a:rPr lang="en-US" dirty="0" err="1" smtClean="0"/>
              <a:t>Apis</a:t>
            </a:r>
            <a:r>
              <a:rPr lang="en-US" dirty="0" smtClean="0"/>
              <a:t> </a:t>
            </a:r>
            <a:r>
              <a:rPr lang="en-US" dirty="0" err="1" smtClean="0"/>
              <a:t>Melifera</a:t>
            </a:r>
            <a:endParaRPr lang="en-US" dirty="0" smtClean="0"/>
          </a:p>
          <a:p>
            <a:r>
              <a:rPr lang="en-US" sz="1200" b="0" i="1" kern="1200" dirty="0" smtClean="0">
                <a:solidFill>
                  <a:schemeClr val="tx1"/>
                </a:solidFill>
                <a:effectLst/>
                <a:latin typeface="+mn-lt"/>
                <a:ea typeface="+mn-ea"/>
                <a:cs typeface="+mn-cs"/>
              </a:rPr>
              <a:t>Columba </a:t>
            </a:r>
            <a:r>
              <a:rPr lang="en-US" sz="1200" b="0" i="1" kern="1200" dirty="0" err="1" smtClean="0">
                <a:solidFill>
                  <a:schemeClr val="tx1"/>
                </a:solidFill>
                <a:effectLst/>
                <a:latin typeface="+mn-lt"/>
                <a:ea typeface="+mn-ea"/>
                <a:cs typeface="+mn-cs"/>
              </a:rPr>
              <a:t>livia</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domestica</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787CF5-50A7-4A90-A146-08B15ABD58A4}" type="slidenum">
              <a:rPr lang="en-US" smtClean="0"/>
              <a:t>3</a:t>
            </a:fld>
            <a:endParaRPr lang="en-US"/>
          </a:p>
        </p:txBody>
      </p:sp>
    </p:spTree>
    <p:extLst>
      <p:ext uri="{BB962C8B-B14F-4D97-AF65-F5344CB8AC3E}">
        <p14:creationId xmlns:p14="http://schemas.microsoft.com/office/powerpoint/2010/main" val="320248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Capuchin</a:t>
            </a:r>
            <a:r>
              <a:rPr lang="en-US" baseline="0" dirty="0" smtClean="0"/>
              <a:t> – </a:t>
            </a:r>
            <a:r>
              <a:rPr lang="en-US" baseline="0" dirty="0" err="1" smtClean="0"/>
              <a:t>Cebus</a:t>
            </a:r>
            <a:r>
              <a:rPr lang="en-US" baseline="0" dirty="0" smtClean="0"/>
              <a:t> </a:t>
            </a:r>
            <a:r>
              <a:rPr lang="en-US" baseline="0" dirty="0" err="1" smtClean="0"/>
              <a:t>Apella</a:t>
            </a:r>
            <a:r>
              <a:rPr lang="en-US" baseline="0" dirty="0" smtClean="0"/>
              <a:t> - </a:t>
            </a:r>
            <a:r>
              <a:rPr lang="en-US" baseline="0" dirty="0" err="1" smtClean="0"/>
              <a:t>Ibeth</a:t>
            </a:r>
            <a:endParaRPr lang="en-US" baseline="0" dirty="0" smtClean="0"/>
          </a:p>
          <a:p>
            <a:r>
              <a:rPr lang="en-US" baseline="0" dirty="0" smtClean="0"/>
              <a:t>Spider Monkey – </a:t>
            </a:r>
            <a:r>
              <a:rPr lang="en-US" baseline="0" dirty="0" err="1" smtClean="0"/>
              <a:t>Ateles</a:t>
            </a:r>
            <a:r>
              <a:rPr lang="en-US" baseline="0" dirty="0" smtClean="0"/>
              <a:t> </a:t>
            </a:r>
            <a:r>
              <a:rPr lang="en-US" baseline="0" dirty="0" err="1" smtClean="0"/>
              <a:t>Geoffroyi</a:t>
            </a:r>
            <a:r>
              <a:rPr lang="en-US" baseline="0" dirty="0" smtClean="0"/>
              <a:t> - </a:t>
            </a:r>
            <a:r>
              <a:rPr lang="en-US" baseline="0" dirty="0" err="1" smtClean="0"/>
              <a:t>Chibi</a:t>
            </a:r>
            <a:endParaRPr lang="en-US" baseline="0" dirty="0" smtClean="0"/>
          </a:p>
          <a:p>
            <a:r>
              <a:rPr lang="en-US" dirty="0" smtClean="0"/>
              <a:t>White nosed coati – </a:t>
            </a:r>
            <a:r>
              <a:rPr lang="en-US" dirty="0" err="1" smtClean="0"/>
              <a:t>Nasua</a:t>
            </a:r>
            <a:r>
              <a:rPr lang="en-US" dirty="0" smtClean="0"/>
              <a:t> </a:t>
            </a:r>
            <a:r>
              <a:rPr lang="en-US" dirty="0" err="1" smtClean="0"/>
              <a:t>Narica</a:t>
            </a:r>
            <a:r>
              <a:rPr lang="en-US" dirty="0" smtClean="0"/>
              <a:t> - Atlas</a:t>
            </a:r>
          </a:p>
          <a:p>
            <a:r>
              <a:rPr lang="en-US" dirty="0" smtClean="0"/>
              <a:t>Kinkajou – </a:t>
            </a:r>
            <a:r>
              <a:rPr lang="en-US" dirty="0" err="1" smtClean="0"/>
              <a:t>Potos</a:t>
            </a:r>
            <a:r>
              <a:rPr lang="en-US" baseline="0" dirty="0" smtClean="0"/>
              <a:t> </a:t>
            </a:r>
            <a:r>
              <a:rPr lang="en-US" baseline="0" dirty="0" err="1" smtClean="0"/>
              <a:t>flavus</a:t>
            </a:r>
            <a:r>
              <a:rPr lang="en-US" baseline="0" dirty="0" smtClean="0"/>
              <a:t> - Chloe</a:t>
            </a:r>
          </a:p>
          <a:p>
            <a:r>
              <a:rPr lang="en-US" baseline="0" dirty="0" err="1" smtClean="0"/>
              <a:t>Paca</a:t>
            </a:r>
            <a:r>
              <a:rPr lang="en-US" baseline="0" dirty="0" smtClean="0"/>
              <a:t> -</a:t>
            </a:r>
            <a:r>
              <a:rPr lang="en-US" sz="1200" b="0" i="1" u="sng" kern="1200" dirty="0" err="1" smtClean="0">
                <a:solidFill>
                  <a:schemeClr val="tx1"/>
                </a:solidFill>
                <a:effectLst/>
                <a:latin typeface="+mn-lt"/>
                <a:ea typeface="+mn-ea"/>
                <a:cs typeface="+mn-cs"/>
                <a:hlinkClick r:id="rId3" tooltip="Lowland Paca"/>
              </a:rPr>
              <a:t>Cuniculus</a:t>
            </a:r>
            <a:r>
              <a:rPr lang="en-US" sz="1200" b="0" i="1" u="sng" kern="1200" dirty="0" smtClean="0">
                <a:solidFill>
                  <a:schemeClr val="tx1"/>
                </a:solidFill>
                <a:effectLst/>
                <a:latin typeface="+mn-lt"/>
                <a:ea typeface="+mn-ea"/>
                <a:cs typeface="+mn-cs"/>
                <a:hlinkClick r:id="rId3" tooltip="Lowland Paca"/>
              </a:rPr>
              <a:t> </a:t>
            </a:r>
            <a:r>
              <a:rPr lang="en-US" sz="1200" b="0" i="1" u="sng" kern="1200" dirty="0" err="1" smtClean="0">
                <a:solidFill>
                  <a:schemeClr val="tx1"/>
                </a:solidFill>
                <a:effectLst/>
                <a:latin typeface="+mn-lt"/>
                <a:ea typeface="+mn-ea"/>
                <a:cs typeface="+mn-cs"/>
                <a:hlinkClick r:id="rId3" tooltip="Lowland Paca"/>
              </a:rPr>
              <a:t>paca</a:t>
            </a:r>
            <a:endParaRPr lang="en-US" baseline="0" dirty="0" smtClean="0"/>
          </a:p>
          <a:p>
            <a:r>
              <a:rPr lang="en-US" baseline="0" dirty="0" smtClean="0"/>
              <a:t>Collared Peccary - </a:t>
            </a:r>
            <a:r>
              <a:rPr lang="en-US" baseline="0" dirty="0" err="1" smtClean="0"/>
              <a:t>Pecari</a:t>
            </a:r>
            <a:r>
              <a:rPr lang="en-US" baseline="0" dirty="0" smtClean="0"/>
              <a:t> </a:t>
            </a:r>
            <a:r>
              <a:rPr lang="en-US" baseline="0" dirty="0" err="1" smtClean="0"/>
              <a:t>tajacu</a:t>
            </a:r>
            <a:r>
              <a:rPr lang="en-US" baseline="0" dirty="0" smtClean="0"/>
              <a:t>  - </a:t>
            </a:r>
            <a:r>
              <a:rPr lang="en-US" baseline="0" dirty="0" err="1" smtClean="0"/>
              <a:t>Merk</a:t>
            </a:r>
            <a:endParaRPr lang="en-US" baseline="0" dirty="0" smtClean="0"/>
          </a:p>
          <a:p>
            <a:r>
              <a:rPr lang="en-US" sz="1200" b="1" i="1" kern="1200" dirty="0" err="1" smtClean="0">
                <a:solidFill>
                  <a:schemeClr val="tx1"/>
                </a:solidFill>
                <a:effectLst/>
                <a:latin typeface="+mn-lt"/>
                <a:ea typeface="+mn-ea"/>
                <a:cs typeface="+mn-cs"/>
              </a:rPr>
              <a:t>Dipteryx</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odorata</a:t>
            </a:r>
            <a:endParaRPr lang="en-US" dirty="0"/>
          </a:p>
        </p:txBody>
      </p:sp>
      <p:sp>
        <p:nvSpPr>
          <p:cNvPr id="4" name="Slide Number Placeholder 3"/>
          <p:cNvSpPr>
            <a:spLocks noGrp="1"/>
          </p:cNvSpPr>
          <p:nvPr>
            <p:ph type="sldNum" sz="quarter" idx="10"/>
          </p:nvPr>
        </p:nvSpPr>
        <p:spPr/>
        <p:txBody>
          <a:bodyPr/>
          <a:lstStyle/>
          <a:p>
            <a:fld id="{4B787CF5-50A7-4A90-A146-08B15ABD58A4}" type="slidenum">
              <a:rPr lang="en-US" smtClean="0"/>
              <a:t>5</a:t>
            </a:fld>
            <a:endParaRPr lang="en-US"/>
          </a:p>
        </p:txBody>
      </p:sp>
    </p:spTree>
    <p:extLst>
      <p:ext uri="{BB962C8B-B14F-4D97-AF65-F5344CB8AC3E}">
        <p14:creationId xmlns:p14="http://schemas.microsoft.com/office/powerpoint/2010/main" val="127497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number</a:t>
            </a:r>
            <a:r>
              <a:rPr lang="en-US" baseline="0" dirty="0" smtClean="0"/>
              <a:t> of points (k) that </a:t>
            </a:r>
            <a:r>
              <a:rPr lang="en-US" sz="1200" b="0" i="0" kern="1200" dirty="0" smtClean="0">
                <a:solidFill>
                  <a:schemeClr val="tx1"/>
                </a:solidFill>
                <a:effectLst/>
                <a:latin typeface="+mn-lt"/>
                <a:ea typeface="+mn-ea"/>
                <a:cs typeface="+mn-cs"/>
              </a:rPr>
              <a:t>minimize the within-cluster sum of squares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Assigns, calculates centroid, reassigns to new nearest centroid</a:t>
            </a:r>
            <a:endParaRPr lang="en-US" dirty="0"/>
          </a:p>
        </p:txBody>
      </p:sp>
      <p:sp>
        <p:nvSpPr>
          <p:cNvPr id="4" name="Slide Number Placeholder 3"/>
          <p:cNvSpPr>
            <a:spLocks noGrp="1"/>
          </p:cNvSpPr>
          <p:nvPr>
            <p:ph type="sldNum" sz="quarter" idx="10"/>
          </p:nvPr>
        </p:nvSpPr>
        <p:spPr/>
        <p:txBody>
          <a:bodyPr/>
          <a:lstStyle/>
          <a:p>
            <a:fld id="{4B787CF5-50A7-4A90-A146-08B15ABD58A4}" type="slidenum">
              <a:rPr lang="en-US" smtClean="0"/>
              <a:t>8</a:t>
            </a:fld>
            <a:endParaRPr lang="en-US"/>
          </a:p>
        </p:txBody>
      </p:sp>
    </p:spTree>
    <p:extLst>
      <p:ext uri="{BB962C8B-B14F-4D97-AF65-F5344CB8AC3E}">
        <p14:creationId xmlns:p14="http://schemas.microsoft.com/office/powerpoint/2010/main" val="146541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3. -Machine architectures for discrete-time stationary renewal processes: (a) not</a:t>
            </a:r>
          </a:p>
          <a:p>
            <a:r>
              <a:rPr lang="en-US" sz="1200" b="0" i="0" u="none" strike="noStrike" kern="1200" baseline="0" dirty="0" smtClean="0">
                <a:solidFill>
                  <a:schemeClr val="tx1"/>
                </a:solidFill>
                <a:latin typeface="+mn-lt"/>
                <a:ea typeface="+mn-ea"/>
                <a:cs typeface="+mn-cs"/>
              </a:rPr>
              <a:t>eventually -Poisson with unbounded-support </a:t>
            </a:r>
            <a:r>
              <a:rPr lang="en-US" sz="1200" b="0" i="0" u="none" strike="noStrike" kern="1200" baseline="0" dirty="0" err="1" smtClean="0">
                <a:solidFill>
                  <a:schemeClr val="tx1"/>
                </a:solidFill>
                <a:latin typeface="+mn-lt"/>
                <a:ea typeface="+mn-ea"/>
                <a:cs typeface="+mn-cs"/>
              </a:rPr>
              <a:t>interevent</a:t>
            </a:r>
            <a:r>
              <a:rPr lang="en-US" sz="1200" b="0" i="0" u="none" strike="noStrike" kern="1200" baseline="0" dirty="0" smtClean="0">
                <a:solidFill>
                  <a:schemeClr val="tx1"/>
                </a:solidFill>
                <a:latin typeface="+mn-lt"/>
                <a:ea typeface="+mn-ea"/>
                <a:cs typeface="+mn-cs"/>
              </a:rPr>
              <a:t> distribution; (b) not eventually</a:t>
            </a:r>
          </a:p>
          <a:p>
            <a:r>
              <a:rPr lang="en-US" sz="1200" b="0" i="0" u="none" strike="noStrike" kern="1200" baseline="0" dirty="0" smtClean="0">
                <a:solidFill>
                  <a:schemeClr val="tx1"/>
                </a:solidFill>
                <a:latin typeface="+mn-lt"/>
                <a:ea typeface="+mn-ea"/>
                <a:cs typeface="+mn-cs"/>
              </a:rPr>
              <a:t>-Poisson with bounded-support </a:t>
            </a:r>
            <a:r>
              <a:rPr lang="en-US" sz="1200" b="0" i="0" u="none" strike="noStrike" kern="1200" baseline="0" dirty="0" err="1" smtClean="0">
                <a:solidFill>
                  <a:schemeClr val="tx1"/>
                </a:solidFill>
                <a:latin typeface="+mn-lt"/>
                <a:ea typeface="+mn-ea"/>
                <a:cs typeface="+mn-cs"/>
              </a:rPr>
              <a:t>interevent</a:t>
            </a:r>
            <a:r>
              <a:rPr lang="en-US" sz="1200" b="0" i="0" u="none" strike="noStrike" kern="1200" baseline="0" dirty="0" smtClean="0">
                <a:solidFill>
                  <a:schemeClr val="tx1"/>
                </a:solidFill>
                <a:latin typeface="+mn-lt"/>
                <a:ea typeface="+mn-ea"/>
                <a:cs typeface="+mn-cs"/>
              </a:rPr>
              <a:t> distribution; (c) eventually -Poisson with</a:t>
            </a:r>
          </a:p>
          <a:p>
            <a:r>
              <a:rPr lang="en-US" sz="1200" b="0" i="0" u="none" strike="noStrike" kern="1200" baseline="0" dirty="0" smtClean="0">
                <a:solidFill>
                  <a:schemeClr val="tx1"/>
                </a:solidFill>
                <a:latin typeface="+mn-lt"/>
                <a:ea typeface="+mn-ea"/>
                <a:cs typeface="+mn-cs"/>
              </a:rPr>
              <a:t>characteristic (~n; = 1) in Definition 2; (d) eventually -Poisson with characteristic</a:t>
            </a:r>
          </a:p>
          <a:p>
            <a:r>
              <a:rPr lang="en-US" sz="1200" b="0" i="0" u="none" strike="noStrike" kern="1200" baseline="0" dirty="0" smtClean="0">
                <a:solidFill>
                  <a:schemeClr val="tx1"/>
                </a:solidFill>
                <a:latin typeface="+mn-lt"/>
                <a:ea typeface="+mn-ea"/>
                <a:cs typeface="+mn-cs"/>
              </a:rPr>
              <a:t>(~n; &gt; 1) in Definition 2; (e) for comparison, a Poisson process -machine.</a:t>
            </a:r>
            <a:endParaRPr lang="en-US" dirty="0"/>
          </a:p>
        </p:txBody>
      </p:sp>
      <p:sp>
        <p:nvSpPr>
          <p:cNvPr id="4" name="Slide Number Placeholder 3"/>
          <p:cNvSpPr>
            <a:spLocks noGrp="1"/>
          </p:cNvSpPr>
          <p:nvPr>
            <p:ph type="sldNum" sz="quarter" idx="10"/>
          </p:nvPr>
        </p:nvSpPr>
        <p:spPr/>
        <p:txBody>
          <a:bodyPr/>
          <a:lstStyle/>
          <a:p>
            <a:fld id="{4B787CF5-50A7-4A90-A146-08B15ABD58A4}" type="slidenum">
              <a:rPr lang="en-US" smtClean="0"/>
              <a:t>10</a:t>
            </a:fld>
            <a:endParaRPr lang="en-US"/>
          </a:p>
        </p:txBody>
      </p:sp>
    </p:spTree>
    <p:extLst>
      <p:ext uri="{BB962C8B-B14F-4D97-AF65-F5344CB8AC3E}">
        <p14:creationId xmlns:p14="http://schemas.microsoft.com/office/powerpoint/2010/main" val="414488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3. -Machine architectures for discrete-time stationary renewal processes: (a) not</a:t>
            </a:r>
          </a:p>
          <a:p>
            <a:r>
              <a:rPr lang="en-US" sz="1200" b="0" i="0" u="none" strike="noStrike" kern="1200" baseline="0" dirty="0" smtClean="0">
                <a:solidFill>
                  <a:schemeClr val="tx1"/>
                </a:solidFill>
                <a:latin typeface="+mn-lt"/>
                <a:ea typeface="+mn-ea"/>
                <a:cs typeface="+mn-cs"/>
              </a:rPr>
              <a:t>eventually -Poisson with unbounded-support </a:t>
            </a:r>
            <a:r>
              <a:rPr lang="en-US" sz="1200" b="0" i="0" u="none" strike="noStrike" kern="1200" baseline="0" dirty="0" err="1" smtClean="0">
                <a:solidFill>
                  <a:schemeClr val="tx1"/>
                </a:solidFill>
                <a:latin typeface="+mn-lt"/>
                <a:ea typeface="+mn-ea"/>
                <a:cs typeface="+mn-cs"/>
              </a:rPr>
              <a:t>interevent</a:t>
            </a:r>
            <a:r>
              <a:rPr lang="en-US" sz="1200" b="0" i="0" u="none" strike="noStrike" kern="1200" baseline="0" dirty="0" smtClean="0">
                <a:solidFill>
                  <a:schemeClr val="tx1"/>
                </a:solidFill>
                <a:latin typeface="+mn-lt"/>
                <a:ea typeface="+mn-ea"/>
                <a:cs typeface="+mn-cs"/>
              </a:rPr>
              <a:t> distribution; (b) not eventually</a:t>
            </a:r>
          </a:p>
          <a:p>
            <a:r>
              <a:rPr lang="en-US" sz="1200" b="0" i="0" u="none" strike="noStrike" kern="1200" baseline="0" dirty="0" smtClean="0">
                <a:solidFill>
                  <a:schemeClr val="tx1"/>
                </a:solidFill>
                <a:latin typeface="+mn-lt"/>
                <a:ea typeface="+mn-ea"/>
                <a:cs typeface="+mn-cs"/>
              </a:rPr>
              <a:t>-Poisson with bounded-support </a:t>
            </a:r>
            <a:r>
              <a:rPr lang="en-US" sz="1200" b="0" i="0" u="none" strike="noStrike" kern="1200" baseline="0" dirty="0" err="1" smtClean="0">
                <a:solidFill>
                  <a:schemeClr val="tx1"/>
                </a:solidFill>
                <a:latin typeface="+mn-lt"/>
                <a:ea typeface="+mn-ea"/>
                <a:cs typeface="+mn-cs"/>
              </a:rPr>
              <a:t>interevent</a:t>
            </a:r>
            <a:r>
              <a:rPr lang="en-US" sz="1200" b="0" i="0" u="none" strike="noStrike" kern="1200" baseline="0" dirty="0" smtClean="0">
                <a:solidFill>
                  <a:schemeClr val="tx1"/>
                </a:solidFill>
                <a:latin typeface="+mn-lt"/>
                <a:ea typeface="+mn-ea"/>
                <a:cs typeface="+mn-cs"/>
              </a:rPr>
              <a:t> distribution; (c) eventually -Poisson with</a:t>
            </a:r>
          </a:p>
          <a:p>
            <a:r>
              <a:rPr lang="en-US" sz="1200" b="0" i="0" u="none" strike="noStrike" kern="1200" baseline="0" dirty="0" smtClean="0">
                <a:solidFill>
                  <a:schemeClr val="tx1"/>
                </a:solidFill>
                <a:latin typeface="+mn-lt"/>
                <a:ea typeface="+mn-ea"/>
                <a:cs typeface="+mn-cs"/>
              </a:rPr>
              <a:t>characteristic (~n; = 1) in Definition 2; (d) eventually -Poisson with characteristic</a:t>
            </a:r>
          </a:p>
          <a:p>
            <a:r>
              <a:rPr lang="en-US" sz="1200" b="0" i="0" u="none" strike="noStrike" kern="1200" baseline="0" dirty="0" smtClean="0">
                <a:solidFill>
                  <a:schemeClr val="tx1"/>
                </a:solidFill>
                <a:latin typeface="+mn-lt"/>
                <a:ea typeface="+mn-ea"/>
                <a:cs typeface="+mn-cs"/>
              </a:rPr>
              <a:t>(~n; &gt; 1) in Definition 2; (e) for comparison, a Poisson process -machine.</a:t>
            </a:r>
            <a:endParaRPr lang="en-US" dirty="0"/>
          </a:p>
        </p:txBody>
      </p:sp>
      <p:sp>
        <p:nvSpPr>
          <p:cNvPr id="4" name="Slide Number Placeholder 3"/>
          <p:cNvSpPr>
            <a:spLocks noGrp="1"/>
          </p:cNvSpPr>
          <p:nvPr>
            <p:ph type="sldNum" sz="quarter" idx="10"/>
          </p:nvPr>
        </p:nvSpPr>
        <p:spPr/>
        <p:txBody>
          <a:bodyPr/>
          <a:lstStyle/>
          <a:p>
            <a:fld id="{4B787CF5-50A7-4A90-A146-08B15ABD58A4}" type="slidenum">
              <a:rPr lang="en-US" smtClean="0"/>
              <a:t>11</a:t>
            </a:fld>
            <a:endParaRPr lang="en-US"/>
          </a:p>
        </p:txBody>
      </p:sp>
    </p:spTree>
    <p:extLst>
      <p:ext uri="{BB962C8B-B14F-4D97-AF65-F5344CB8AC3E}">
        <p14:creationId xmlns:p14="http://schemas.microsoft.com/office/powerpoint/2010/main" val="111040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2. Continuous-time -machine for the hidden semi-Markov process generated by the </a:t>
            </a:r>
            <a:r>
              <a:rPr lang="en-US" dirty="0" err="1" smtClean="0"/>
              <a:t>uHSMM</a:t>
            </a:r>
            <a:r>
              <a:rPr lang="en-US" dirty="0" smtClean="0"/>
              <a:t> of Figure 1, as determined by Theorem 1. Continuous-time causal states S + A , S + B , and S + C track the times τ0 or τ1 since last event—the times obeying distributions </a:t>
            </a:r>
            <a:r>
              <a:rPr lang="en-US" dirty="0" err="1" smtClean="0"/>
              <a:t>φA</a:t>
            </a:r>
            <a:r>
              <a:rPr lang="en-US" dirty="0" smtClean="0"/>
              <a:t>, φB,0, φB,1, and </a:t>
            </a:r>
            <a:r>
              <a:rPr lang="en-US" dirty="0" err="1" smtClean="0"/>
              <a:t>φC</a:t>
            </a:r>
            <a:r>
              <a:rPr lang="en-US" dirty="0" smtClean="0"/>
              <a:t> associated with </a:t>
            </a:r>
            <a:r>
              <a:rPr lang="en-US" dirty="0" err="1" smtClean="0"/>
              <a:t>uHMM</a:t>
            </a:r>
            <a:r>
              <a:rPr lang="en-US" dirty="0" smtClean="0"/>
              <a:t> states A, B, and C, respectively. Each renewal </a:t>
            </a:r>
            <a:r>
              <a:rPr lang="en-US" dirty="0" err="1" smtClean="0"/>
              <a:t>subprocess</a:t>
            </a:r>
            <a:r>
              <a:rPr lang="en-US" dirty="0" smtClean="0"/>
              <a:t> is depicted as a semi-infinite vertical line and is isomorphic with the positive real line. If no event is seen, probability flows towards increasing time since last event, as described in Eq. (8). Otherwise, the surfaces leaving S + A , S + B , and S + C indicate allowed transitions back to the next reset state or 0 node located at the non-arrow end, denoting that a new event occurred associated with the next state A, B, and C, as appropriate. Note that when leaving state B there are two distinct diffusion processes on S + B associated with emitting either 0 and 1. The domains of these diffusions are depicted with two separate semi-infinite lines, denoted S + B,0 and S + B,1 , respectively. Figure 1’s generative HSMM is displayed underneath for reference.</a:t>
            </a:r>
            <a:endParaRPr lang="en-US" dirty="0"/>
          </a:p>
        </p:txBody>
      </p:sp>
      <p:sp>
        <p:nvSpPr>
          <p:cNvPr id="4" name="Slide Number Placeholder 3"/>
          <p:cNvSpPr>
            <a:spLocks noGrp="1"/>
          </p:cNvSpPr>
          <p:nvPr>
            <p:ph type="sldNum" sz="quarter" idx="10"/>
          </p:nvPr>
        </p:nvSpPr>
        <p:spPr/>
        <p:txBody>
          <a:bodyPr/>
          <a:lstStyle/>
          <a:p>
            <a:fld id="{4B787CF5-50A7-4A90-A146-08B15ABD58A4}" type="slidenum">
              <a:rPr lang="en-US" smtClean="0"/>
              <a:t>12</a:t>
            </a:fld>
            <a:endParaRPr lang="en-US"/>
          </a:p>
        </p:txBody>
      </p:sp>
    </p:spTree>
    <p:extLst>
      <p:ext uri="{BB962C8B-B14F-4D97-AF65-F5344CB8AC3E}">
        <p14:creationId xmlns:p14="http://schemas.microsoft.com/office/powerpoint/2010/main" val="20450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043206-4AF6-46CE-9568-55536783D2E2}"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18092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43206-4AF6-46CE-9568-55536783D2E2}"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777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43206-4AF6-46CE-9568-55536783D2E2}"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244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43206-4AF6-46CE-9568-55536783D2E2}"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353274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043206-4AF6-46CE-9568-55536783D2E2}"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346958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043206-4AF6-46CE-9568-55536783D2E2}"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113832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043206-4AF6-46CE-9568-55536783D2E2}"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332083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043206-4AF6-46CE-9568-55536783D2E2}"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375552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43206-4AF6-46CE-9568-55536783D2E2}"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106967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43206-4AF6-46CE-9568-55536783D2E2}"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424725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43206-4AF6-46CE-9568-55536783D2E2}"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8C174-A12F-4B6E-B5AF-B047EADC6C2B}" type="slidenum">
              <a:rPr lang="en-US" smtClean="0"/>
              <a:t>‹#›</a:t>
            </a:fld>
            <a:endParaRPr lang="en-US"/>
          </a:p>
        </p:txBody>
      </p:sp>
    </p:spTree>
    <p:extLst>
      <p:ext uri="{BB962C8B-B14F-4D97-AF65-F5344CB8AC3E}">
        <p14:creationId xmlns:p14="http://schemas.microsoft.com/office/powerpoint/2010/main" val="83469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74000">
              <a:schemeClr val="accent6">
                <a:lumMod val="60000"/>
                <a:lumOff val="40000"/>
              </a:schemeClr>
            </a:gs>
            <a:gs pos="83000">
              <a:schemeClr val="accent6">
                <a:lumMod val="60000"/>
                <a:lumOff val="40000"/>
              </a:schemeClr>
            </a:gs>
            <a:gs pos="100000">
              <a:schemeClr val="accent6">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43206-4AF6-46CE-9568-55536783D2E2}" type="datetimeFigureOut">
              <a:rPr lang="en-US" smtClean="0"/>
              <a:t>6/7/2017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8C174-A12F-4B6E-B5AF-B047EADC6C2B}" type="slidenum">
              <a:rPr lang="en-US" smtClean="0"/>
              <a:t>‹#›</a:t>
            </a:fld>
            <a:endParaRPr lang="en-US"/>
          </a:p>
        </p:txBody>
      </p:sp>
    </p:spTree>
    <p:extLst>
      <p:ext uri="{BB962C8B-B14F-4D97-AF65-F5344CB8AC3E}">
        <p14:creationId xmlns:p14="http://schemas.microsoft.com/office/powerpoint/2010/main" val="355960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Complexity and Memory in Animal Movement</a:t>
            </a:r>
            <a:endParaRPr lang="en-US" dirty="0"/>
          </a:p>
        </p:txBody>
      </p:sp>
      <p:sp>
        <p:nvSpPr>
          <p:cNvPr id="3" name="Subtitle 2"/>
          <p:cNvSpPr>
            <a:spLocks noGrp="1"/>
          </p:cNvSpPr>
          <p:nvPr>
            <p:ph type="subTitle" idx="1"/>
          </p:nvPr>
        </p:nvSpPr>
        <p:spPr/>
        <p:txBody>
          <a:bodyPr/>
          <a:lstStyle/>
          <a:p>
            <a:r>
              <a:rPr lang="en-US" dirty="0" smtClean="0"/>
              <a:t>Alexander Vining</a:t>
            </a:r>
          </a:p>
          <a:p>
            <a:r>
              <a:rPr lang="en-US" dirty="0" smtClean="0"/>
              <a:t>Animal Behavior Graduate Group, UC Davis</a:t>
            </a:r>
            <a:endParaRPr lang="en-US" dirty="0"/>
          </a:p>
        </p:txBody>
      </p:sp>
    </p:spTree>
    <p:extLst>
      <p:ext uri="{BB962C8B-B14F-4D97-AF65-F5344CB8AC3E}">
        <p14:creationId xmlns:p14="http://schemas.microsoft.com/office/powerpoint/2010/main" val="143708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Transitions as a Renewal Process</a:t>
            </a:r>
            <a:endParaRPr lang="en-US" dirty="0"/>
          </a:p>
        </p:txBody>
      </p:sp>
      <p:sp>
        <p:nvSpPr>
          <p:cNvPr id="3" name="Content Placeholder 2"/>
          <p:cNvSpPr>
            <a:spLocks noGrp="1"/>
          </p:cNvSpPr>
          <p:nvPr>
            <p:ph idx="1"/>
          </p:nvPr>
        </p:nvSpPr>
        <p:spPr/>
        <p:txBody>
          <a:bodyPr/>
          <a:lstStyle/>
          <a:p>
            <a:r>
              <a:rPr lang="en-US" dirty="0" smtClean="0"/>
              <a:t>Stationary Renewal Processes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820" y="2579443"/>
            <a:ext cx="6594963" cy="3481388"/>
          </a:xfrm>
          <a:prstGeom prst="rect">
            <a:avLst/>
          </a:prstGeom>
        </p:spPr>
      </p:pic>
      <p:sp>
        <p:nvSpPr>
          <p:cNvPr id="6" name="TextBox 5"/>
          <p:cNvSpPr txBox="1"/>
          <p:nvPr/>
        </p:nvSpPr>
        <p:spPr>
          <a:xfrm>
            <a:off x="9394007" y="5380233"/>
            <a:ext cx="2797993" cy="738664"/>
          </a:xfrm>
          <a:prstGeom prst="rect">
            <a:avLst/>
          </a:prstGeom>
          <a:noFill/>
        </p:spPr>
        <p:txBody>
          <a:bodyPr wrap="square" rtlCol="0">
            <a:spAutoFit/>
          </a:bodyPr>
          <a:lstStyle/>
          <a:p>
            <a:r>
              <a:rPr lang="en-US" sz="1400" dirty="0" err="1" smtClean="0"/>
              <a:t>Marzen</a:t>
            </a:r>
            <a:r>
              <a:rPr lang="en-US" sz="1400" dirty="0" smtClean="0"/>
              <a:t> &amp; Crutchfield (2015). </a:t>
            </a:r>
            <a:r>
              <a:rPr lang="pt-BR" sz="1400" i="1" dirty="0" smtClean="0"/>
              <a:t>Entropy</a:t>
            </a:r>
            <a:r>
              <a:rPr lang="pt-BR" sz="1400" dirty="0" smtClean="0"/>
              <a:t>, </a:t>
            </a:r>
            <a:r>
              <a:rPr lang="pt-BR" sz="1400" dirty="0"/>
              <a:t>17, 4891-4917; doi:10.3390/e17074891</a:t>
            </a:r>
            <a:endParaRPr lang="en-US" sz="1400" dirty="0"/>
          </a:p>
        </p:txBody>
      </p:sp>
    </p:spTree>
    <p:extLst>
      <p:ext uri="{BB962C8B-B14F-4D97-AF65-F5344CB8AC3E}">
        <p14:creationId xmlns:p14="http://schemas.microsoft.com/office/powerpoint/2010/main" val="2124522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Transitions as a Renewal Process</a:t>
            </a:r>
            <a:endParaRPr lang="en-US" dirty="0"/>
          </a:p>
        </p:txBody>
      </p:sp>
      <p:sp>
        <p:nvSpPr>
          <p:cNvPr id="3" name="Content Placeholder 2"/>
          <p:cNvSpPr>
            <a:spLocks noGrp="1"/>
          </p:cNvSpPr>
          <p:nvPr>
            <p:ph idx="1"/>
          </p:nvPr>
        </p:nvSpPr>
        <p:spPr/>
        <p:txBody>
          <a:bodyPr/>
          <a:lstStyle/>
          <a:p>
            <a:pPr>
              <a:spcAft>
                <a:spcPts val="1200"/>
              </a:spcAft>
            </a:pPr>
            <a:r>
              <a:rPr lang="en-US" dirty="0" smtClean="0"/>
              <a:t>Stationary Renewal Processes</a:t>
            </a:r>
          </a:p>
          <a:p>
            <a:pPr lvl="1">
              <a:spcAft>
                <a:spcPts val="1200"/>
              </a:spcAft>
            </a:pPr>
            <a:r>
              <a:rPr lang="en-US" dirty="0" smtClean="0"/>
              <a:t>Complexity in animal residence times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188" y="3003388"/>
            <a:ext cx="7909254" cy="3430034"/>
          </a:xfrm>
          <a:prstGeom prst="rect">
            <a:avLst/>
          </a:prstGeom>
        </p:spPr>
      </p:pic>
      <p:sp>
        <p:nvSpPr>
          <p:cNvPr id="7" name="TextBox 6"/>
          <p:cNvSpPr txBox="1"/>
          <p:nvPr/>
        </p:nvSpPr>
        <p:spPr>
          <a:xfrm>
            <a:off x="2791707" y="6433422"/>
            <a:ext cx="6636215" cy="307777"/>
          </a:xfrm>
          <a:prstGeom prst="rect">
            <a:avLst/>
          </a:prstGeom>
          <a:noFill/>
        </p:spPr>
        <p:txBody>
          <a:bodyPr wrap="square" rtlCol="0">
            <a:spAutoFit/>
          </a:bodyPr>
          <a:lstStyle/>
          <a:p>
            <a:r>
              <a:rPr lang="en-US" sz="1400" dirty="0" err="1" smtClean="0"/>
              <a:t>Marzen</a:t>
            </a:r>
            <a:r>
              <a:rPr lang="en-US" sz="1400" dirty="0" smtClean="0"/>
              <a:t> &amp; Crutchfield (2015). </a:t>
            </a:r>
            <a:r>
              <a:rPr lang="pt-BR" sz="1400" i="1" dirty="0" smtClean="0"/>
              <a:t>Entropy</a:t>
            </a:r>
            <a:r>
              <a:rPr lang="pt-BR" sz="1400" dirty="0" smtClean="0"/>
              <a:t>, </a:t>
            </a:r>
            <a:r>
              <a:rPr lang="pt-BR" sz="1400" dirty="0"/>
              <a:t>17, 4891-4917; doi:10.3390/e17074891</a:t>
            </a:r>
            <a:endParaRPr lang="en-US" sz="1400" dirty="0"/>
          </a:p>
        </p:txBody>
      </p:sp>
    </p:spTree>
    <p:extLst>
      <p:ext uri="{BB962C8B-B14F-4D97-AF65-F5344CB8AC3E}">
        <p14:creationId xmlns:p14="http://schemas.microsoft.com/office/powerpoint/2010/main" val="3882306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Semi-Markov Renewal Process</a:t>
            </a:r>
            <a:endParaRPr lang="en-US" dirty="0"/>
          </a:p>
        </p:txBody>
      </p:sp>
      <p:sp>
        <p:nvSpPr>
          <p:cNvPr id="3" name="Content Placeholder 2"/>
          <p:cNvSpPr>
            <a:spLocks noGrp="1"/>
          </p:cNvSpPr>
          <p:nvPr>
            <p:ph sz="half" idx="1"/>
          </p:nvPr>
        </p:nvSpPr>
        <p:spPr>
          <a:xfrm>
            <a:off x="838200" y="1825625"/>
            <a:ext cx="5410200" cy="4351338"/>
          </a:xfrm>
        </p:spPr>
        <p:txBody>
          <a:bodyPr/>
          <a:lstStyle/>
          <a:p>
            <a:r>
              <a:rPr lang="en-US" dirty="0" smtClean="0"/>
              <a:t>Causal states </a:t>
            </a:r>
            <a:r>
              <a:rPr lang="en-US" dirty="0" smtClean="0">
                <a:sym typeface="Wingdings" panose="05000000000000000000" pitchFamily="2" charset="2"/>
              </a:rPr>
              <a:t> Semi-infinite lines</a:t>
            </a:r>
          </a:p>
          <a:p>
            <a:pPr lvl="1"/>
            <a:endParaRPr lang="en-US" dirty="0">
              <a:sym typeface="Wingdings" panose="05000000000000000000" pitchFamily="2" charset="2"/>
            </a:endParaRPr>
          </a:p>
          <a:p>
            <a:pPr lvl="1"/>
            <a:r>
              <a:rPr lang="en-US" dirty="0" smtClean="0">
                <a:sym typeface="Wingdings" panose="05000000000000000000" pitchFamily="2" charset="2"/>
              </a:rPr>
              <a:t>Tracks distribution of times since last event.</a:t>
            </a:r>
          </a:p>
          <a:p>
            <a:endParaRPr lang="en-US" dirty="0">
              <a:sym typeface="Wingdings" panose="05000000000000000000" pitchFamily="2" charset="2"/>
            </a:endParaRPr>
          </a:p>
          <a:p>
            <a:r>
              <a:rPr lang="en-US" dirty="0" smtClean="0">
                <a:sym typeface="Wingdings" panose="05000000000000000000" pitchFamily="2" charset="2"/>
              </a:rPr>
              <a:t>Test Marginal Value Theorem Predictions</a:t>
            </a: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3914"/>
          <a:stretch/>
        </p:blipFill>
        <p:spPr>
          <a:xfrm>
            <a:off x="6711461" y="1579440"/>
            <a:ext cx="4777154" cy="4457020"/>
          </a:xfrm>
        </p:spPr>
      </p:pic>
      <p:sp>
        <p:nvSpPr>
          <p:cNvPr id="9" name="TextBox 8"/>
          <p:cNvSpPr txBox="1"/>
          <p:nvPr/>
        </p:nvSpPr>
        <p:spPr>
          <a:xfrm>
            <a:off x="6682153" y="6205294"/>
            <a:ext cx="4806462" cy="307777"/>
          </a:xfrm>
          <a:prstGeom prst="rect">
            <a:avLst/>
          </a:prstGeom>
          <a:noFill/>
        </p:spPr>
        <p:txBody>
          <a:bodyPr wrap="square" rtlCol="0">
            <a:spAutoFit/>
          </a:bodyPr>
          <a:lstStyle/>
          <a:p>
            <a:r>
              <a:rPr lang="en-US" sz="1400" dirty="0" err="1" smtClean="0"/>
              <a:t>Marzen</a:t>
            </a:r>
            <a:r>
              <a:rPr lang="en-US" sz="1400" dirty="0"/>
              <a:t> </a:t>
            </a:r>
            <a:r>
              <a:rPr lang="en-US" sz="1400" dirty="0" smtClean="0"/>
              <a:t>&amp; Crutchfield (2017). </a:t>
            </a:r>
            <a:r>
              <a:rPr lang="en-US" sz="1400" dirty="0" err="1" smtClean="0"/>
              <a:t>arXiv</a:t>
            </a:r>
            <a:r>
              <a:rPr lang="en-US" sz="1400" dirty="0" smtClean="0"/>
              <a:t> preprint arXiv:1704.04707</a:t>
            </a:r>
          </a:p>
        </p:txBody>
      </p:sp>
    </p:spTree>
    <p:extLst>
      <p:ext uri="{BB962C8B-B14F-4D97-AF65-F5344CB8AC3E}">
        <p14:creationId xmlns:p14="http://schemas.microsoft.com/office/powerpoint/2010/main" val="1133506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Hidden (Memory) States</a:t>
            </a:r>
            <a:endParaRPr lang="en-US" dirty="0"/>
          </a:p>
        </p:txBody>
      </p:sp>
      <p:sp>
        <p:nvSpPr>
          <p:cNvPr id="3" name="Content Placeholder 2"/>
          <p:cNvSpPr>
            <a:spLocks noGrp="1"/>
          </p:cNvSpPr>
          <p:nvPr>
            <p:ph sz="half" idx="1"/>
          </p:nvPr>
        </p:nvSpPr>
        <p:spPr/>
        <p:txBody>
          <a:bodyPr/>
          <a:lstStyle/>
          <a:p>
            <a:r>
              <a:rPr lang="en-US" dirty="0" smtClean="0"/>
              <a:t>Split States</a:t>
            </a:r>
          </a:p>
          <a:p>
            <a:r>
              <a:rPr lang="en-US" dirty="0" smtClean="0"/>
              <a:t>Bayesian Structural Inference</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063569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Challenges</a:t>
            </a:r>
            <a:endParaRPr lang="en-US" dirty="0"/>
          </a:p>
        </p:txBody>
      </p:sp>
      <p:sp>
        <p:nvSpPr>
          <p:cNvPr id="3" name="Content Placeholder 2"/>
          <p:cNvSpPr>
            <a:spLocks noGrp="1"/>
          </p:cNvSpPr>
          <p:nvPr>
            <p:ph idx="1"/>
          </p:nvPr>
        </p:nvSpPr>
        <p:spPr/>
        <p:txBody>
          <a:bodyPr/>
          <a:lstStyle/>
          <a:p>
            <a:r>
              <a:rPr lang="en-US" dirty="0" smtClean="0"/>
              <a:t>Discrete-time, Continuous-Space Model (Option 2)?</a:t>
            </a:r>
          </a:p>
          <a:p>
            <a:endParaRPr lang="en-US" dirty="0"/>
          </a:p>
          <a:p>
            <a:r>
              <a:rPr lang="en-US" dirty="0" smtClean="0"/>
              <a:t>k-value selection</a:t>
            </a:r>
          </a:p>
          <a:p>
            <a:endParaRPr lang="en-US" dirty="0" smtClean="0"/>
          </a:p>
          <a:p>
            <a:r>
              <a:rPr lang="en-US" dirty="0" smtClean="0"/>
              <a:t>State splitting for k &gt; 3</a:t>
            </a:r>
          </a:p>
          <a:p>
            <a:endParaRPr lang="en-US" dirty="0"/>
          </a:p>
          <a:p>
            <a:r>
              <a:rPr lang="en-US" dirty="0" smtClean="0"/>
              <a:t>Weighted </a:t>
            </a:r>
            <a:r>
              <a:rPr lang="en-US" dirty="0"/>
              <a:t>p</a:t>
            </a:r>
            <a:r>
              <a:rPr lang="en-US" dirty="0" smtClean="0"/>
              <a:t>rior for BSI</a:t>
            </a:r>
            <a:endParaRPr lang="en-US" dirty="0"/>
          </a:p>
        </p:txBody>
      </p:sp>
    </p:spTree>
    <p:extLst>
      <p:ext uri="{BB962C8B-B14F-4D97-AF65-F5344CB8AC3E}">
        <p14:creationId xmlns:p14="http://schemas.microsoft.com/office/powerpoint/2010/main" val="4146093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Goals</a:t>
            </a:r>
            <a:endParaRPr lang="en-US" dirty="0"/>
          </a:p>
        </p:txBody>
      </p:sp>
      <p:sp>
        <p:nvSpPr>
          <p:cNvPr id="3" name="Content Placeholder 2"/>
          <p:cNvSpPr>
            <a:spLocks noGrp="1"/>
          </p:cNvSpPr>
          <p:nvPr>
            <p:ph idx="1"/>
          </p:nvPr>
        </p:nvSpPr>
        <p:spPr/>
        <p:txBody>
          <a:bodyPr/>
          <a:lstStyle/>
          <a:p>
            <a:r>
              <a:rPr lang="en-US" dirty="0" smtClean="0"/>
              <a:t>Distinguish planned from random movements</a:t>
            </a:r>
          </a:p>
          <a:p>
            <a:endParaRPr lang="en-US" dirty="0"/>
          </a:p>
          <a:p>
            <a:r>
              <a:rPr lang="en-US" dirty="0" smtClean="0"/>
              <a:t>Quantify animal spatial memory capacity (Statistical Complexity)</a:t>
            </a:r>
          </a:p>
          <a:p>
            <a:endParaRPr lang="en-US" dirty="0" smtClean="0"/>
          </a:p>
          <a:p>
            <a:r>
              <a:rPr lang="en-US" dirty="0" smtClean="0"/>
              <a:t>Differentiate memory </a:t>
            </a:r>
            <a:r>
              <a:rPr lang="en-US" dirty="0"/>
              <a:t>t</a:t>
            </a:r>
            <a:r>
              <a:rPr lang="en-US" dirty="0" smtClean="0"/>
              <a:t>ypes (cognitive maps, path integration, </a:t>
            </a:r>
            <a:r>
              <a:rPr lang="en-US" dirty="0" err="1" smtClean="0"/>
              <a:t>etc</a:t>
            </a:r>
            <a:r>
              <a:rPr lang="en-US" dirty="0" smtClean="0"/>
              <a:t>)</a:t>
            </a:r>
          </a:p>
          <a:p>
            <a:endParaRPr lang="en-US" dirty="0"/>
          </a:p>
          <a:p>
            <a:r>
              <a:rPr lang="en-US" dirty="0" smtClean="0"/>
              <a:t>Predict animal movement!</a:t>
            </a:r>
            <a:endParaRPr lang="en-US" dirty="0"/>
          </a:p>
        </p:txBody>
      </p:sp>
    </p:spTree>
    <p:extLst>
      <p:ext uri="{BB962C8B-B14F-4D97-AF65-F5344CB8AC3E}">
        <p14:creationId xmlns:p14="http://schemas.microsoft.com/office/powerpoint/2010/main" val="3398823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r>
              <a:rPr lang="en-US" sz="2000" dirty="0" err="1" smtClean="0"/>
              <a:t>Marzen</a:t>
            </a:r>
            <a:r>
              <a:rPr lang="en-US" sz="2000" dirty="0" smtClean="0"/>
              <a:t>, S. E., &amp; Crutchfield, J. P. (2015). Informational and causal architecture of discrete-time renewal processes. Entropy, 17(7), 4891-4917.</a:t>
            </a:r>
          </a:p>
          <a:p>
            <a:r>
              <a:rPr lang="en-US" sz="2000" dirty="0" err="1" smtClean="0"/>
              <a:t>Marzen</a:t>
            </a:r>
            <a:r>
              <a:rPr lang="en-US" sz="2000" dirty="0" smtClean="0"/>
              <a:t>, S. E., &amp; Crutchfield, J. P. (2017). Structure and randomness of continuous-time discrete-event processes. </a:t>
            </a:r>
            <a:r>
              <a:rPr lang="en-US" sz="2000" dirty="0" err="1" smtClean="0"/>
              <a:t>arXiv</a:t>
            </a:r>
            <a:r>
              <a:rPr lang="en-US" sz="2000" dirty="0" smtClean="0"/>
              <a:t> preprint arXiv:1704.04707. Chicago</a:t>
            </a:r>
          </a:p>
          <a:p>
            <a:r>
              <a:rPr lang="en-US" sz="2000" dirty="0" err="1" smtClean="0"/>
              <a:t>Tsoar</a:t>
            </a:r>
            <a:r>
              <a:rPr lang="en-US" sz="2000" dirty="0" smtClean="0"/>
              <a:t>, A., Nathan, R., </a:t>
            </a:r>
            <a:r>
              <a:rPr lang="en-US" sz="2000" dirty="0" err="1" smtClean="0"/>
              <a:t>Bartan</a:t>
            </a:r>
            <a:r>
              <a:rPr lang="en-US" sz="2000" dirty="0" smtClean="0"/>
              <a:t>, Y., </a:t>
            </a:r>
            <a:r>
              <a:rPr lang="en-US" sz="2000" dirty="0" err="1" smtClean="0"/>
              <a:t>Vyssotski</a:t>
            </a:r>
            <a:r>
              <a:rPr lang="en-US" sz="2000" dirty="0" smtClean="0"/>
              <a:t>, A., </a:t>
            </a:r>
            <a:r>
              <a:rPr lang="en-US" sz="2000" dirty="0" err="1" smtClean="0"/>
              <a:t>Dell'Omo</a:t>
            </a:r>
            <a:r>
              <a:rPr lang="en-US" sz="2000" dirty="0" smtClean="0"/>
              <a:t>, G., &amp; </a:t>
            </a:r>
            <a:r>
              <a:rPr lang="en-US" sz="2000" dirty="0" err="1" smtClean="0"/>
              <a:t>Ulanovsky</a:t>
            </a:r>
            <a:r>
              <a:rPr lang="en-US" sz="2000" dirty="0" smtClean="0"/>
              <a:t>, N. (2011). Large-scale navigational map in a mammal. Proceedings of the National Academy of Sciences, 108(37), E718-E724.</a:t>
            </a:r>
          </a:p>
          <a:p>
            <a:endParaRPr lang="en-US" dirty="0"/>
          </a:p>
        </p:txBody>
      </p:sp>
    </p:spTree>
    <p:extLst>
      <p:ext uri="{BB962C8B-B14F-4D97-AF65-F5344CB8AC3E}">
        <p14:creationId xmlns:p14="http://schemas.microsoft.com/office/powerpoint/2010/main" val="310264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Egyptian Fruit Bat Finds Home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1478" y="2034725"/>
            <a:ext cx="4849043" cy="372885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5409" y="1984505"/>
            <a:ext cx="2215200" cy="3829291"/>
          </a:xfrm>
          <a:prstGeom prst="rect">
            <a:avLst/>
          </a:prstGeom>
        </p:spPr>
      </p:pic>
      <p:sp>
        <p:nvSpPr>
          <p:cNvPr id="6" name="Rectangle 5"/>
          <p:cNvSpPr/>
          <p:nvPr/>
        </p:nvSpPr>
        <p:spPr>
          <a:xfrm>
            <a:off x="5571743" y="4590288"/>
            <a:ext cx="1048511" cy="950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9338" t="5102" r="2943" b="4826"/>
          <a:stretch/>
        </p:blipFill>
        <p:spPr>
          <a:xfrm>
            <a:off x="8011491" y="2843784"/>
            <a:ext cx="3912286" cy="2185416"/>
          </a:xfrm>
          <a:prstGeom prst="rect">
            <a:avLst/>
          </a:prstGeom>
        </p:spPr>
      </p:pic>
      <p:sp>
        <p:nvSpPr>
          <p:cNvPr id="8" name="Text Box 4"/>
          <p:cNvSpPr txBox="1">
            <a:spLocks noChangeArrowheads="1"/>
          </p:cNvSpPr>
          <p:nvPr/>
        </p:nvSpPr>
        <p:spPr bwMode="auto">
          <a:xfrm>
            <a:off x="5540815" y="6107613"/>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200" b="1" dirty="0" err="1">
                <a:latin typeface="Arial" panose="020B0604020202020204" pitchFamily="34" charset="0"/>
              </a:rPr>
              <a:t>Asaf</a:t>
            </a:r>
            <a:r>
              <a:rPr lang="en-GB" altLang="en-US" sz="1200" b="1" dirty="0">
                <a:latin typeface="Arial" panose="020B0604020202020204" pitchFamily="34" charset="0"/>
              </a:rPr>
              <a:t> </a:t>
            </a:r>
            <a:r>
              <a:rPr lang="en-GB" altLang="en-US" sz="1200" b="1" dirty="0" err="1">
                <a:latin typeface="Arial" panose="020B0604020202020204" pitchFamily="34" charset="0"/>
              </a:rPr>
              <a:t>Tsoar</a:t>
            </a:r>
            <a:r>
              <a:rPr lang="en-GB" altLang="en-US" sz="1200" b="1" dirty="0">
                <a:latin typeface="Arial" panose="020B0604020202020204" pitchFamily="34" charset="0"/>
              </a:rPr>
              <a:t> et al. PNAS 2011;108:E718-E724</a:t>
            </a:r>
          </a:p>
        </p:txBody>
      </p:sp>
      <p:sp>
        <p:nvSpPr>
          <p:cNvPr id="9" name="TextBox 8"/>
          <p:cNvSpPr txBox="1"/>
          <p:nvPr/>
        </p:nvSpPr>
        <p:spPr>
          <a:xfrm>
            <a:off x="1769526" y="5475242"/>
            <a:ext cx="2180682" cy="338554"/>
          </a:xfrm>
          <a:prstGeom prst="rect">
            <a:avLst/>
          </a:prstGeom>
          <a:noFill/>
        </p:spPr>
        <p:txBody>
          <a:bodyPr wrap="square" rtlCol="0">
            <a:spAutoFit/>
          </a:bodyPr>
          <a:lstStyle/>
          <a:p>
            <a:r>
              <a:rPr lang="en-US" sz="1600" dirty="0" smtClean="0">
                <a:solidFill>
                  <a:schemeClr val="bg1"/>
                </a:solidFill>
              </a:rPr>
              <a:t>Bat World Sanctuary</a:t>
            </a:r>
            <a:endParaRPr lang="en-US" sz="1600" dirty="0">
              <a:solidFill>
                <a:schemeClr val="bg1"/>
              </a:solidFill>
            </a:endParaRPr>
          </a:p>
        </p:txBody>
      </p:sp>
    </p:spTree>
    <p:extLst>
      <p:ext uri="{BB962C8B-B14F-4D97-AF65-F5344CB8AC3E}">
        <p14:creationId xmlns:p14="http://schemas.microsoft.com/office/powerpoint/2010/main" val="18899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48148E-6 L -0.27656 0.00092 " pathEditMode="relative" rAng="0" ptsTypes="AA">
                                      <p:cBhvr>
                                        <p:cTn id="6" dur="1000" fill="hold"/>
                                        <p:tgtEl>
                                          <p:spTgt spid="4"/>
                                        </p:tgtEl>
                                        <p:attrNameLst>
                                          <p:attrName>ppt_x</p:attrName>
                                          <p:attrName>ppt_y</p:attrName>
                                        </p:attrNameLst>
                                      </p:cBhvr>
                                      <p:rCtr x="-13828" y="46"/>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Animals Remember Where Home Is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2752" y="1690688"/>
            <a:ext cx="3747092" cy="270757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488" y="4064508"/>
            <a:ext cx="3664374" cy="24734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9244" y="1716086"/>
            <a:ext cx="3093511" cy="265678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39909" t="162" r="13455"/>
          <a:stretch/>
        </p:blipFill>
        <p:spPr>
          <a:xfrm>
            <a:off x="6774994" y="3630168"/>
            <a:ext cx="2414726" cy="290779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7923" y="1601282"/>
            <a:ext cx="2603858" cy="3606452"/>
          </a:xfrm>
          <a:prstGeom prst="rect">
            <a:avLst/>
          </a:prstGeom>
        </p:spPr>
      </p:pic>
    </p:spTree>
    <p:extLst>
      <p:ext uri="{BB962C8B-B14F-4D97-AF65-F5344CB8AC3E}">
        <p14:creationId xmlns:p14="http://schemas.microsoft.com/office/powerpoint/2010/main" val="337995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Animals Remember Many Locations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7445" y="1975103"/>
            <a:ext cx="4318480" cy="324173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771" y="1690688"/>
            <a:ext cx="3937690" cy="4644768"/>
          </a:xfrm>
          <a:prstGeom prst="rect">
            <a:avLst/>
          </a:prstGeom>
        </p:spPr>
      </p:pic>
      <p:sp>
        <p:nvSpPr>
          <p:cNvPr id="6" name="TextBox 5"/>
          <p:cNvSpPr txBox="1"/>
          <p:nvPr/>
        </p:nvSpPr>
        <p:spPr>
          <a:xfrm>
            <a:off x="1277445" y="5600505"/>
            <a:ext cx="5214795" cy="369332"/>
          </a:xfrm>
          <a:prstGeom prst="rect">
            <a:avLst/>
          </a:prstGeom>
          <a:noFill/>
        </p:spPr>
        <p:txBody>
          <a:bodyPr wrap="square" rtlCol="0">
            <a:spAutoFit/>
          </a:bodyPr>
          <a:lstStyle/>
          <a:p>
            <a:r>
              <a:rPr lang="en-US" dirty="0" err="1" smtClean="0"/>
              <a:t>Aronov</a:t>
            </a:r>
            <a:r>
              <a:rPr lang="en-US" dirty="0" smtClean="0"/>
              <a:t> Lab - https://www.aronovlab.com/birds/</a:t>
            </a:r>
            <a:endParaRPr lang="en-US" dirty="0"/>
          </a:p>
        </p:txBody>
      </p:sp>
    </p:spTree>
    <p:extLst>
      <p:ext uri="{BB962C8B-B14F-4D97-AF65-F5344CB8AC3E}">
        <p14:creationId xmlns:p14="http://schemas.microsoft.com/office/powerpoint/2010/main" val="2588118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35"/>
            <a:ext cx="10515600" cy="1325563"/>
          </a:xfrm>
        </p:spPr>
        <p:txBody>
          <a:bodyPr/>
          <a:lstStyle/>
          <a:p>
            <a:r>
              <a:rPr lang="en-US" dirty="0" smtClean="0"/>
              <a:t>The Frugivorous Mammals of </a:t>
            </a:r>
            <a:r>
              <a:rPr lang="en-US" dirty="0" err="1" smtClean="0"/>
              <a:t>Barro</a:t>
            </a:r>
            <a:r>
              <a:rPr lang="en-US" dirty="0" smtClean="0"/>
              <a:t> Colorado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39" y="1460782"/>
            <a:ext cx="12107722" cy="158873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444" y="3133891"/>
            <a:ext cx="4325112" cy="3596093"/>
          </a:xfrm>
          <a:prstGeom prst="rect">
            <a:avLst/>
          </a:prstGeom>
        </p:spPr>
      </p:pic>
      <p:cxnSp>
        <p:nvCxnSpPr>
          <p:cNvPr id="7" name="Straight Arrow Connector 6"/>
          <p:cNvCxnSpPr/>
          <p:nvPr/>
        </p:nvCxnSpPr>
        <p:spPr>
          <a:xfrm>
            <a:off x="3054096" y="2916936"/>
            <a:ext cx="1444752" cy="1005840"/>
          </a:xfrm>
          <a:prstGeom prst="straightConnector1">
            <a:avLst/>
          </a:prstGeom>
          <a:ln w="38100">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p:cNvCxnSpPr/>
          <p:nvPr/>
        </p:nvCxnSpPr>
        <p:spPr>
          <a:xfrm>
            <a:off x="5138928" y="3049520"/>
            <a:ext cx="1426464" cy="14127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852160" y="3049520"/>
            <a:ext cx="1088136" cy="8732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022592" y="3049520"/>
            <a:ext cx="4014216" cy="370336"/>
          </a:xfrm>
          <a:prstGeom prst="straightConnector1">
            <a:avLst/>
          </a:prstGeom>
          <a:ln w="38100">
            <a:solidFill>
              <a:srgbClr val="2102D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978408" y="3049520"/>
            <a:ext cx="6483096" cy="2958088"/>
          </a:xfrm>
          <a:prstGeom prst="bentConnector3">
            <a:avLst>
              <a:gd name="adj1" fmla="val 71"/>
            </a:avLst>
          </a:prstGeom>
          <a:ln w="38100">
            <a:solidFill>
              <a:srgbClr val="00FEF2"/>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461504" y="5047488"/>
            <a:ext cx="0" cy="960120"/>
          </a:xfrm>
          <a:prstGeom prst="straightConnector1">
            <a:avLst/>
          </a:prstGeom>
          <a:ln w="38100">
            <a:solidFill>
              <a:srgbClr val="00FEF2"/>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7904" y="3294452"/>
            <a:ext cx="2373249" cy="3316652"/>
          </a:xfrm>
          <a:prstGeom prst="rect">
            <a:avLst/>
          </a:prstGeom>
        </p:spPr>
      </p:pic>
    </p:spTree>
    <p:extLst>
      <p:ext uri="{BB962C8B-B14F-4D97-AF65-F5344CB8AC3E}">
        <p14:creationId xmlns:p14="http://schemas.microsoft.com/office/powerpoint/2010/main" val="39338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GPS Data</a:t>
            </a:r>
            <a:endParaRPr lang="en-US" dirty="0"/>
          </a:p>
        </p:txBody>
      </p:sp>
      <p:sp>
        <p:nvSpPr>
          <p:cNvPr id="4" name="Content Placeholder 3"/>
          <p:cNvSpPr>
            <a:spLocks noGrp="1"/>
          </p:cNvSpPr>
          <p:nvPr>
            <p:ph sz="half" idx="1"/>
          </p:nvPr>
        </p:nvSpPr>
        <p:spPr/>
        <p:txBody>
          <a:bodyPr/>
          <a:lstStyle/>
          <a:p>
            <a:r>
              <a:rPr lang="en-US" dirty="0" smtClean="0"/>
              <a:t>discrete-time, continuous space</a:t>
            </a:r>
          </a:p>
          <a:p>
            <a:endParaRPr lang="en-US" dirty="0"/>
          </a:p>
          <a:p>
            <a:r>
              <a:rPr lang="en-US" dirty="0" smtClean="0"/>
              <a:t>Build a maximally predictive model</a:t>
            </a:r>
          </a:p>
          <a:p>
            <a:pPr lvl="1"/>
            <a:r>
              <a:rPr lang="en-US" dirty="0" smtClean="0"/>
              <a:t>OPTION 1: Convert to continuous time, discrete space</a:t>
            </a:r>
          </a:p>
          <a:p>
            <a:endParaRPr lang="en-US" dirty="0"/>
          </a:p>
        </p:txBody>
      </p:sp>
      <p:pic>
        <p:nvPicPr>
          <p:cNvPr id="8" name="Content Placeholder 7"/>
          <p:cNvPicPr>
            <a:picLocks noGrp="1" noChangeAspect="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2200" y="961292"/>
            <a:ext cx="5984608" cy="5427785"/>
          </a:xfrm>
        </p:spPr>
      </p:pic>
    </p:spTree>
    <p:extLst>
      <p:ext uri="{BB962C8B-B14F-4D97-AF65-F5344CB8AC3E}">
        <p14:creationId xmlns:p14="http://schemas.microsoft.com/office/powerpoint/2010/main" val="292628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maximally predictive model</a:t>
            </a:r>
            <a:endParaRPr lang="en-US" dirty="0"/>
          </a:p>
        </p:txBody>
      </p:sp>
      <p:sp>
        <p:nvSpPr>
          <p:cNvPr id="5" name="Content Placeholder 4"/>
          <p:cNvSpPr>
            <a:spLocks noGrp="1"/>
          </p:cNvSpPr>
          <p:nvPr>
            <p:ph idx="1"/>
          </p:nvPr>
        </p:nvSpPr>
        <p:spPr/>
        <p:txBody>
          <a:bodyPr>
            <a:normAutofit/>
          </a:bodyPr>
          <a:lstStyle/>
          <a:p>
            <a:pPr marL="514350" indent="-514350">
              <a:buAutoNum type="arabicParenR"/>
            </a:pPr>
            <a:r>
              <a:rPr lang="en-US" dirty="0" smtClean="0"/>
              <a:t>Partition Space</a:t>
            </a:r>
          </a:p>
          <a:p>
            <a:pPr marL="514350" indent="-514350">
              <a:buAutoNum type="arabicParenR"/>
            </a:pPr>
            <a:endParaRPr lang="en-US" dirty="0"/>
          </a:p>
          <a:p>
            <a:pPr marL="514350" indent="-514350">
              <a:buAutoNum type="arabicParenR"/>
            </a:pPr>
            <a:r>
              <a:rPr lang="en-US" dirty="0" smtClean="0"/>
              <a:t>Model region transitions as a renewal process</a:t>
            </a:r>
          </a:p>
          <a:p>
            <a:pPr marL="514350" indent="-514350">
              <a:buAutoNum type="arabicParenR"/>
            </a:pPr>
            <a:endParaRPr lang="en-US" dirty="0" smtClean="0"/>
          </a:p>
          <a:p>
            <a:pPr marL="514350" indent="-514350">
              <a:buAutoNum type="arabicParenR"/>
            </a:pPr>
            <a:r>
              <a:rPr lang="en-US" dirty="0" smtClean="0"/>
              <a:t>Build a Semi-Markov </a:t>
            </a:r>
            <a:r>
              <a:rPr lang="el-GR" dirty="0" smtClean="0"/>
              <a:t>ϵ-</a:t>
            </a:r>
            <a:r>
              <a:rPr lang="en-US" dirty="0" smtClean="0"/>
              <a:t>machine</a:t>
            </a:r>
          </a:p>
          <a:p>
            <a:pPr marL="514350" indent="-514350">
              <a:buAutoNum type="arabicParenR"/>
            </a:pPr>
            <a:endParaRPr lang="en-US" dirty="0" smtClean="0"/>
          </a:p>
          <a:p>
            <a:pPr marL="514350" indent="-514350">
              <a:buAutoNum type="arabicParenR"/>
            </a:pPr>
            <a:r>
              <a:rPr lang="en-US" dirty="0" smtClean="0"/>
              <a:t>Find Hidden (Memory) States</a:t>
            </a:r>
            <a:endParaRPr lang="en-US" dirty="0"/>
          </a:p>
        </p:txBody>
      </p:sp>
    </p:spTree>
    <p:extLst>
      <p:ext uri="{BB962C8B-B14F-4D97-AF65-F5344CB8AC3E}">
        <p14:creationId xmlns:p14="http://schemas.microsoft.com/office/powerpoint/2010/main" val="2154292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Space</a:t>
            </a:r>
            <a:endParaRPr lang="en-US" dirty="0"/>
          </a:p>
        </p:txBody>
      </p:sp>
      <p:sp>
        <p:nvSpPr>
          <p:cNvPr id="3" name="Content Placeholder 2"/>
          <p:cNvSpPr>
            <a:spLocks noGrp="1"/>
          </p:cNvSpPr>
          <p:nvPr>
            <p:ph idx="1"/>
          </p:nvPr>
        </p:nvSpPr>
        <p:spPr/>
        <p:txBody>
          <a:bodyPr/>
          <a:lstStyle/>
          <a:p>
            <a:r>
              <a:rPr lang="en-US" dirty="0" smtClean="0"/>
              <a:t>k-means algorithm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437" y="2392607"/>
            <a:ext cx="4373440" cy="4254164"/>
          </a:xfrm>
          <a:prstGeom prst="rect">
            <a:avLst/>
          </a:prstGeom>
        </p:spPr>
      </p:pic>
      <p:sp>
        <p:nvSpPr>
          <p:cNvPr id="6" name="TextBox 5"/>
          <p:cNvSpPr txBox="1"/>
          <p:nvPr/>
        </p:nvSpPr>
        <p:spPr>
          <a:xfrm>
            <a:off x="8156330" y="6374613"/>
            <a:ext cx="1629508" cy="307777"/>
          </a:xfrm>
          <a:prstGeom prst="rect">
            <a:avLst/>
          </a:prstGeom>
          <a:noFill/>
        </p:spPr>
        <p:txBody>
          <a:bodyPr wrap="square" rtlCol="0">
            <a:spAutoFit/>
          </a:bodyPr>
          <a:lstStyle/>
          <a:p>
            <a:r>
              <a:rPr lang="en-US" sz="1400" dirty="0" smtClean="0"/>
              <a:t>Wikipedia</a:t>
            </a:r>
            <a:endParaRPr lang="en-US" sz="1400" dirty="0"/>
          </a:p>
        </p:txBody>
      </p:sp>
    </p:spTree>
    <p:extLst>
      <p:ext uri="{BB962C8B-B14F-4D97-AF65-F5344CB8AC3E}">
        <p14:creationId xmlns:p14="http://schemas.microsoft.com/office/powerpoint/2010/main" val="2929800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Transitions as a Renewal Process</a:t>
            </a:r>
            <a:endParaRPr lang="en-US" dirty="0"/>
          </a:p>
        </p:txBody>
      </p:sp>
      <p:sp>
        <p:nvSpPr>
          <p:cNvPr id="3" name="Content Placeholder 2"/>
          <p:cNvSpPr>
            <a:spLocks noGrp="1"/>
          </p:cNvSpPr>
          <p:nvPr>
            <p:ph idx="1"/>
          </p:nvPr>
        </p:nvSpPr>
        <p:spPr/>
        <p:txBody>
          <a:bodyPr/>
          <a:lstStyle/>
          <a:p>
            <a:r>
              <a:rPr lang="en-US" dirty="0" smtClean="0"/>
              <a:t>Stationary Renewal Processes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05" y="2707374"/>
            <a:ext cx="3861990" cy="2368097"/>
          </a:xfrm>
          <a:prstGeom prst="rect">
            <a:avLst/>
          </a:prstGeom>
        </p:spPr>
      </p:pic>
      <p:sp>
        <p:nvSpPr>
          <p:cNvPr id="5" name="TextBox 4"/>
          <p:cNvSpPr txBox="1"/>
          <p:nvPr/>
        </p:nvSpPr>
        <p:spPr>
          <a:xfrm rot="10800000" flipH="1" flipV="1">
            <a:off x="4897408" y="5075471"/>
            <a:ext cx="1562008" cy="369332"/>
          </a:xfrm>
          <a:prstGeom prst="rect">
            <a:avLst/>
          </a:prstGeom>
          <a:noFill/>
        </p:spPr>
        <p:txBody>
          <a:bodyPr wrap="square" rtlCol="0">
            <a:spAutoFit/>
          </a:bodyPr>
          <a:lstStyle/>
          <a:p>
            <a:r>
              <a:rPr lang="en-US" dirty="0" smtClean="0"/>
              <a:t>Poisson</a:t>
            </a:r>
            <a:endParaRPr lang="en-US" dirty="0"/>
          </a:p>
        </p:txBody>
      </p:sp>
      <p:sp>
        <p:nvSpPr>
          <p:cNvPr id="6" name="TextBox 5"/>
          <p:cNvSpPr txBox="1"/>
          <p:nvPr/>
        </p:nvSpPr>
        <p:spPr>
          <a:xfrm>
            <a:off x="5982464" y="5033890"/>
            <a:ext cx="1426903" cy="923330"/>
          </a:xfrm>
          <a:prstGeom prst="rect">
            <a:avLst/>
          </a:prstGeom>
          <a:noFill/>
        </p:spPr>
        <p:txBody>
          <a:bodyPr wrap="square" rtlCol="0">
            <a:spAutoFit/>
          </a:bodyPr>
          <a:lstStyle/>
          <a:p>
            <a:pPr algn="ctr"/>
            <a:r>
              <a:rPr lang="en-US" dirty="0" smtClean="0"/>
              <a:t>Simple </a:t>
            </a:r>
          </a:p>
          <a:p>
            <a:pPr algn="ctr"/>
            <a:r>
              <a:rPr lang="en-US" dirty="0" smtClean="0"/>
              <a:t>Non-</a:t>
            </a:r>
            <a:r>
              <a:rPr lang="en-US" dirty="0" err="1" smtClean="0"/>
              <a:t>Unifilar</a:t>
            </a:r>
            <a:r>
              <a:rPr lang="en-US" dirty="0" smtClean="0"/>
              <a:t> Source</a:t>
            </a:r>
            <a:endParaRPr lang="en-US" dirty="0"/>
          </a:p>
        </p:txBody>
      </p:sp>
      <p:sp>
        <p:nvSpPr>
          <p:cNvPr id="7" name="TextBox 6"/>
          <p:cNvSpPr txBox="1"/>
          <p:nvPr/>
        </p:nvSpPr>
        <p:spPr>
          <a:xfrm>
            <a:off x="8106079" y="4552251"/>
            <a:ext cx="3786264" cy="523220"/>
          </a:xfrm>
          <a:prstGeom prst="rect">
            <a:avLst/>
          </a:prstGeom>
          <a:noFill/>
        </p:spPr>
        <p:txBody>
          <a:bodyPr wrap="square" rtlCol="0">
            <a:spAutoFit/>
          </a:bodyPr>
          <a:lstStyle/>
          <a:p>
            <a:r>
              <a:rPr lang="en-US" sz="1400" dirty="0" err="1" smtClean="0"/>
              <a:t>Marzen</a:t>
            </a:r>
            <a:r>
              <a:rPr lang="en-US" sz="1400" dirty="0" smtClean="0"/>
              <a:t> &amp; Crutchfield (2015). </a:t>
            </a:r>
            <a:r>
              <a:rPr lang="pt-BR" sz="1400" i="1" dirty="0" smtClean="0"/>
              <a:t>Entropy</a:t>
            </a:r>
            <a:r>
              <a:rPr lang="pt-BR" sz="1400" dirty="0" smtClean="0"/>
              <a:t>, </a:t>
            </a:r>
            <a:r>
              <a:rPr lang="pt-BR" sz="1400" dirty="0"/>
              <a:t>17, 4891-4917; doi:10.3390/e17074891</a:t>
            </a:r>
            <a:endParaRPr lang="en-US" sz="1400" dirty="0"/>
          </a:p>
        </p:txBody>
      </p:sp>
    </p:spTree>
    <p:extLst>
      <p:ext uri="{BB962C8B-B14F-4D97-AF65-F5344CB8AC3E}">
        <p14:creationId xmlns:p14="http://schemas.microsoft.com/office/powerpoint/2010/main" val="1363489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890</Words>
  <Application>Microsoft Office PowerPoint</Application>
  <PresentationFormat>Widescreen</PresentationFormat>
  <Paragraphs>103</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msgothic</vt:lpstr>
      <vt:lpstr>Wingdings</vt:lpstr>
      <vt:lpstr>Office Theme</vt:lpstr>
      <vt:lpstr>Complexity and Memory in Animal Movement</vt:lpstr>
      <vt:lpstr>The Egyptian Fruit Bat Finds Home</vt:lpstr>
      <vt:lpstr>Many Animals Remember Where Home Is</vt:lpstr>
      <vt:lpstr>Some Animals Remember Many Locations</vt:lpstr>
      <vt:lpstr>The Frugivorous Mammals of Barro Colorado</vt:lpstr>
      <vt:lpstr>Analyzing the GPS Data</vt:lpstr>
      <vt:lpstr>Building a maximally predictive model</vt:lpstr>
      <vt:lpstr>Partitioning Space</vt:lpstr>
      <vt:lpstr>Region Transitions as a Renewal Process</vt:lpstr>
      <vt:lpstr>Region Transitions as a Renewal Process</vt:lpstr>
      <vt:lpstr>Region Transitions as a Renewal Process</vt:lpstr>
      <vt:lpstr>Semi-Markov Renewal Process</vt:lpstr>
      <vt:lpstr>Find Hidden (Memory) States</vt:lpstr>
      <vt:lpstr>Some Challenges</vt:lpstr>
      <vt:lpstr>Long-Term Goals</vt:lpstr>
      <vt:lpstr>Thanks For Listening!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Movement Complexity and Memory in Animal Movement</dc:title>
  <dc:creator>Alexander Vining</dc:creator>
  <cp:lastModifiedBy>Alexander Vining</cp:lastModifiedBy>
  <cp:revision>27</cp:revision>
  <dcterms:created xsi:type="dcterms:W3CDTF">2017-06-08T00:34:04Z</dcterms:created>
  <dcterms:modified xsi:type="dcterms:W3CDTF">2017-06-08T17:21:07Z</dcterms:modified>
</cp:coreProperties>
</file>