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Economica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Economica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0" Type="http://schemas.openxmlformats.org/officeDocument/2006/relationships/image" Target="../media/image15.png"/><Relationship Id="rId9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Layered 𝜺-Machines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Guga Mikaberidze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Natural Computation Spring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Specific implementation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Beaning function: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Binary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Down → 0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Up → 1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Ternary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Down enough → 0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Roughly same → 1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Up enough → 2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Use one half of price history to build the Layered 𝜺-Machines</a:t>
            </a:r>
            <a:br>
              <a:rPr lang="en"/>
            </a:br>
            <a:r>
              <a:rPr lang="en"/>
              <a:t>Use the other half to check how well it does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6190"/>
              <a:buFont typeface="Arial"/>
              <a:buNone/>
            </a:pPr>
            <a:r>
              <a:rPr lang="en"/>
              <a:t>C</a:t>
            </a:r>
            <a:r>
              <a:rPr lang="en"/>
              <a:t>hecking how well L𝜺M does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Naive</a:t>
            </a:r>
            <a:r>
              <a:rPr lang="en"/>
              <a:t> trading algorithm: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Start with $100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Bet every day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 binary alphabet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Look at outgoing edges of the finest machine’s current state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 not maximize daily </a:t>
            </a:r>
            <a:r>
              <a:rPr lang="en"/>
              <a:t>income </a:t>
            </a:r>
            <a:r>
              <a:rPr lang="en"/>
              <a:t>expectation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Bet amount proportional to difference of up and down probabilities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Preliminary results : trading silver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𝜺-Machine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br>
              <a:rPr lang="en"/>
            </a:br>
            <a:r>
              <a:rPr lang="en"/>
              <a:t>2 states: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3 states: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4 states: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2" type="body"/>
          </p:nvPr>
        </p:nvSpPr>
        <p:spPr>
          <a:xfrm>
            <a:off x="4154000" y="1152475"/>
            <a:ext cx="4678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Layered 𝜺-Machine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 [20, 1]				 [20, 1]</a:t>
            </a:r>
            <a:br>
              <a:rPr lang="en"/>
            </a:br>
            <a:r>
              <a:rPr lang="en"/>
              <a:t>2 states				3 states</a:t>
            </a:r>
            <a:br>
              <a:rPr lang="en"/>
            </a:b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/>
              <a:t>[200, 1]				[200, 1]</a:t>
            </a:r>
            <a:br>
              <a:rPr lang="en"/>
            </a:br>
            <a:r>
              <a:rPr lang="en"/>
              <a:t>2 states				3 states</a:t>
            </a:r>
            <a:br>
              <a:rPr lang="en"/>
            </a:b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[200,20,1]				[200,20,1]</a:t>
            </a:r>
            <a:br>
              <a:rPr lang="en"/>
            </a:br>
            <a:r>
              <a:rPr lang="en"/>
              <a:t>2 states				3 states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976" y="3737367"/>
            <a:ext cx="1255875" cy="94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4725" y="2640650"/>
            <a:ext cx="1260705" cy="94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9565" y="2640652"/>
            <a:ext cx="1260699" cy="94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1974" y="1547575"/>
            <a:ext cx="1255824" cy="9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7150" y="1547575"/>
            <a:ext cx="1255846" cy="94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7487175" y="3737375"/>
            <a:ext cx="1255800" cy="9231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program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crushed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83724" y="1547577"/>
            <a:ext cx="1255799" cy="94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83726" y="2642487"/>
            <a:ext cx="1255799" cy="94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81276" y="3726772"/>
            <a:ext cx="1260699" cy="94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needs to be done next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Problem: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Train EM with a lot of short sequences of data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Currently implemented solution: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Concatenate sequences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Better one: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Concatenate sequences with a special symbol sandwiched. </a:t>
            </a:r>
            <a:r>
              <a:rPr lang="en"/>
              <a:t> </a:t>
            </a:r>
            <a:br>
              <a:rPr lang="en"/>
            </a:br>
            <a:r>
              <a:rPr lang="en"/>
              <a:t>This symbol brings any state to a start state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87" y="1770312"/>
            <a:ext cx="1266825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6277000" y="2640137"/>
            <a:ext cx="392400" cy="36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1800" y="1770325"/>
            <a:ext cx="23241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152475"/>
            <a:ext cx="8520600" cy="12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According to preliminary results LEM did better than EM</a:t>
            </a:r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311700" y="2350025"/>
            <a:ext cx="8520600" cy="57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Potentially interesting questions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3057475"/>
            <a:ext cx="8520600" cy="156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How to find nice beaning functions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Calculating the information quantities of layered 𝜺-Machines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Presentation plan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Motivation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Sketch of the idea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Specific implementation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Preliminary results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What needs to be done next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Potentially interesting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𝜺-Machine: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Optimal predictor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Minimal size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 why bother?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Bigger number of states than any computer would like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Music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Stock market prices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Number of alive languages in time</a:t>
            </a:r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Music as a stochastic process: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Discrete finite alphabet: notes / chords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States: 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come people like Mozart?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Evolution? - Naah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Evolution → brain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Mozart → hacker code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025" y="1565275"/>
            <a:ext cx="32385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 : Music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 goal of music: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music states should be the states of brain (corresponding part of it)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49" y="2101250"/>
            <a:ext cx="1797249" cy="804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Shape 89"/>
          <p:cNvCxnSpPr/>
          <p:nvPr/>
        </p:nvCxnSpPr>
        <p:spPr>
          <a:xfrm>
            <a:off x="2483862" y="2503600"/>
            <a:ext cx="65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775" y="1720000"/>
            <a:ext cx="1690550" cy="1567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Shape 91"/>
          <p:cNvCxnSpPr/>
          <p:nvPr/>
        </p:nvCxnSpPr>
        <p:spPr>
          <a:xfrm>
            <a:off x="3944275" y="2503612"/>
            <a:ext cx="65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0825" y="2022163"/>
            <a:ext cx="654900" cy="962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Shape 93"/>
          <p:cNvCxnSpPr/>
          <p:nvPr/>
        </p:nvCxnSpPr>
        <p:spPr>
          <a:xfrm>
            <a:off x="6368800" y="2503612"/>
            <a:ext cx="65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4" name="Shape 94"/>
          <p:cNvSpPr txBox="1"/>
          <p:nvPr/>
        </p:nvSpPr>
        <p:spPr>
          <a:xfrm>
            <a:off x="7139650" y="2062075"/>
            <a:ext cx="1542000" cy="92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reward circuit</a:t>
            </a: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 : Music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to do if number of states is too large?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Limit the model to small state number</a:t>
            </a:r>
            <a:br>
              <a:rPr lang="en"/>
            </a:br>
            <a:r>
              <a:rPr lang="en"/>
              <a:t>Doesn’t capture any long scale behaviour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Music</a:t>
            </a:r>
            <a:r>
              <a:rPr lang="en"/>
              <a:t> example: </a:t>
            </a:r>
            <a:r>
              <a:rPr lang="en"/>
              <a:t>Major / minor (‘</a:t>
            </a:r>
            <a:r>
              <a:rPr lang="en"/>
              <a:t>Mood’</a:t>
            </a:r>
            <a:r>
              <a:rPr lang="en"/>
              <a:t> of music)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Restrict yourself to smaller number of topologies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Choose topologies randomly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Why should a random choice be good?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Do something else?...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Try my approach :)</a:t>
            </a: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6190"/>
              <a:buFont typeface="Arial"/>
              <a:buNone/>
            </a:pPr>
            <a:r>
              <a:rPr lang="en"/>
              <a:t>Motivation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Bean the data (here we are “</a:t>
            </a:r>
            <a:r>
              <a:rPr lang="en"/>
              <a:t>losing”</a:t>
            </a:r>
            <a:r>
              <a:rPr lang="en"/>
              <a:t> information)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. . . x</a:t>
            </a:r>
            <a:r>
              <a:rPr baseline="-25000" lang="en"/>
              <a:t>0 </a:t>
            </a:r>
            <a:r>
              <a:rPr lang="en"/>
              <a:t>x</a:t>
            </a:r>
            <a:r>
              <a:rPr baseline="-25000" lang="en"/>
              <a:t>1 </a:t>
            </a:r>
            <a:r>
              <a:rPr lang="en"/>
              <a:t>x</a:t>
            </a:r>
            <a:r>
              <a:rPr baseline="-25000" lang="en"/>
              <a:t>2 </a:t>
            </a:r>
            <a:r>
              <a:rPr lang="en"/>
              <a:t>x</a:t>
            </a:r>
            <a:r>
              <a:rPr baseline="-25000" lang="en"/>
              <a:t>3 </a:t>
            </a:r>
            <a:r>
              <a:rPr lang="en"/>
              <a:t>x</a:t>
            </a:r>
            <a:r>
              <a:rPr baseline="-25000" lang="en"/>
              <a:t>4 </a:t>
            </a:r>
            <a:r>
              <a:rPr lang="en"/>
              <a:t>x</a:t>
            </a:r>
            <a:r>
              <a:rPr baseline="-25000" lang="en"/>
              <a:t>5 </a:t>
            </a:r>
            <a:r>
              <a:rPr lang="en"/>
              <a:t>x</a:t>
            </a:r>
            <a:r>
              <a:rPr baseline="-25000" lang="en"/>
              <a:t>6 </a:t>
            </a:r>
            <a:r>
              <a:rPr lang="en"/>
              <a:t>x</a:t>
            </a:r>
            <a:r>
              <a:rPr baseline="-25000" lang="en"/>
              <a:t>7 </a:t>
            </a:r>
            <a:r>
              <a:rPr lang="en"/>
              <a:t>x</a:t>
            </a:r>
            <a:r>
              <a:rPr baseline="-25000" lang="en"/>
              <a:t>8 </a:t>
            </a:r>
            <a:r>
              <a:rPr lang="en"/>
              <a:t>x</a:t>
            </a:r>
            <a:r>
              <a:rPr baseline="-25000" lang="en"/>
              <a:t>9 </a:t>
            </a:r>
            <a:r>
              <a:rPr lang="en"/>
              <a:t>x</a:t>
            </a:r>
            <a:r>
              <a:rPr baseline="-25000" lang="en"/>
              <a:t>10 </a:t>
            </a:r>
            <a:r>
              <a:rPr lang="en"/>
              <a:t>x</a:t>
            </a:r>
            <a:r>
              <a:rPr baseline="-25000" lang="en"/>
              <a:t>11 </a:t>
            </a:r>
            <a:r>
              <a:rPr lang="en"/>
              <a:t>x</a:t>
            </a:r>
            <a:r>
              <a:rPr baseline="-25000" lang="en"/>
              <a:t>12 </a:t>
            </a:r>
            <a:r>
              <a:rPr lang="en"/>
              <a:t>x</a:t>
            </a:r>
            <a:r>
              <a:rPr baseline="-25000" lang="en"/>
              <a:t>13 </a:t>
            </a:r>
            <a:r>
              <a:rPr lang="en"/>
              <a:t>x</a:t>
            </a:r>
            <a:r>
              <a:rPr baseline="-25000" lang="en"/>
              <a:t>14 </a:t>
            </a:r>
            <a:r>
              <a:rPr lang="en"/>
              <a:t>x</a:t>
            </a:r>
            <a:r>
              <a:rPr baseline="-25000" lang="en"/>
              <a:t>15 </a:t>
            </a:r>
            <a:r>
              <a:rPr lang="en"/>
              <a:t>. . 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Hope: behaviours inside causal states of first layer machine are similar and can be well described with an 𝜺-Machine</a:t>
            </a:r>
          </a:p>
        </p:txBody>
      </p:sp>
      <p:sp>
        <p:nvSpPr>
          <p:cNvPr id="107" name="Shape 107"/>
          <p:cNvSpPr/>
          <p:nvPr/>
        </p:nvSpPr>
        <p:spPr>
          <a:xfrm>
            <a:off x="2536525" y="2957100"/>
            <a:ext cx="892500" cy="29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y</a:t>
            </a:r>
            <a:r>
              <a:rPr baseline="-25000" lang="en"/>
              <a:t>1</a:t>
            </a:r>
          </a:p>
        </p:txBody>
      </p:sp>
      <p:sp>
        <p:nvSpPr>
          <p:cNvPr id="108" name="Shape 108"/>
          <p:cNvSpPr/>
          <p:nvPr/>
        </p:nvSpPr>
        <p:spPr>
          <a:xfrm>
            <a:off x="3455800" y="2957100"/>
            <a:ext cx="892500" cy="29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</a:t>
            </a:r>
            <a:r>
              <a:rPr baseline="-25000" lang="en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09" name="Shape 109"/>
          <p:cNvSpPr/>
          <p:nvPr/>
        </p:nvSpPr>
        <p:spPr>
          <a:xfrm>
            <a:off x="4375875" y="2957100"/>
            <a:ext cx="1014300" cy="29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</a:t>
            </a:r>
            <a:r>
              <a:rPr baseline="-25000" lang="en">
                <a:solidFill>
                  <a:schemeClr val="dk1"/>
                </a:solidFill>
              </a:rPr>
              <a:t>3</a:t>
            </a:r>
          </a:p>
        </p:txBody>
      </p:sp>
      <p:sp>
        <p:nvSpPr>
          <p:cNvPr id="110" name="Shape 110"/>
          <p:cNvSpPr/>
          <p:nvPr/>
        </p:nvSpPr>
        <p:spPr>
          <a:xfrm>
            <a:off x="5417750" y="2957100"/>
            <a:ext cx="1181100" cy="29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</a:t>
            </a:r>
            <a:r>
              <a:rPr baseline="-25000" lang="en">
                <a:solidFill>
                  <a:schemeClr val="dk1"/>
                </a:solidFill>
              </a:rPr>
              <a:t>4</a:t>
            </a: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Sketch of the idea</a:t>
            </a:r>
          </a:p>
        </p:txBody>
      </p:sp>
      <p:sp>
        <p:nvSpPr>
          <p:cNvPr id="112" name="Shape 112"/>
          <p:cNvSpPr/>
          <p:nvPr/>
        </p:nvSpPr>
        <p:spPr>
          <a:xfrm rot="8100000">
            <a:off x="2427850" y="1181432"/>
            <a:ext cx="1109874" cy="110987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 rot="8100000">
            <a:off x="3337721" y="1190835"/>
            <a:ext cx="1109874" cy="110987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 rot="8100000">
            <a:off x="4165393" y="907251"/>
            <a:ext cx="1435285" cy="1428497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5" name="Shape 115"/>
          <p:cNvCxnSpPr/>
          <p:nvPr/>
        </p:nvCxnSpPr>
        <p:spPr>
          <a:xfrm>
            <a:off x="2962609" y="2371250"/>
            <a:ext cx="0" cy="38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6" name="Shape 116"/>
          <p:cNvSpPr txBox="1"/>
          <p:nvPr/>
        </p:nvSpPr>
        <p:spPr>
          <a:xfrm>
            <a:off x="2962609" y="2337900"/>
            <a:ext cx="394799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f</a:t>
            </a:r>
          </a:p>
        </p:txBody>
      </p:sp>
      <p:cxnSp>
        <p:nvCxnSpPr>
          <p:cNvPr id="117" name="Shape 117"/>
          <p:cNvCxnSpPr/>
          <p:nvPr/>
        </p:nvCxnSpPr>
        <p:spPr>
          <a:xfrm>
            <a:off x="3870525" y="2371250"/>
            <a:ext cx="0" cy="38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8" name="Shape 118"/>
          <p:cNvSpPr txBox="1"/>
          <p:nvPr/>
        </p:nvSpPr>
        <p:spPr>
          <a:xfrm>
            <a:off x="3870525" y="2337900"/>
            <a:ext cx="394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</a:t>
            </a:r>
          </a:p>
        </p:txBody>
      </p:sp>
      <p:cxnSp>
        <p:nvCxnSpPr>
          <p:cNvPr id="119" name="Shape 119"/>
          <p:cNvCxnSpPr/>
          <p:nvPr/>
        </p:nvCxnSpPr>
        <p:spPr>
          <a:xfrm>
            <a:off x="4864681" y="2371250"/>
            <a:ext cx="0" cy="38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0" name="Shape 120"/>
          <p:cNvSpPr txBox="1"/>
          <p:nvPr/>
        </p:nvSpPr>
        <p:spPr>
          <a:xfrm>
            <a:off x="4864681" y="2337900"/>
            <a:ext cx="394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5998475" y="2371250"/>
            <a:ext cx="0" cy="38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2" name="Shape 122"/>
          <p:cNvSpPr txBox="1"/>
          <p:nvPr/>
        </p:nvSpPr>
        <p:spPr>
          <a:xfrm>
            <a:off x="5998475" y="2337900"/>
            <a:ext cx="394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92050" y="2690700"/>
            <a:ext cx="12867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First layer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943801" y="2690700"/>
            <a:ext cx="5751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. . 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626426" y="2690700"/>
            <a:ext cx="5751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. . .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728250" y="3253200"/>
            <a:ext cx="1014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.</a:t>
            </a:r>
          </a:p>
        </p:txBody>
      </p:sp>
      <p:sp>
        <p:nvSpPr>
          <p:cNvPr id="127" name="Shape 127"/>
          <p:cNvSpPr/>
          <p:nvPr/>
        </p:nvSpPr>
        <p:spPr>
          <a:xfrm rot="8100000">
            <a:off x="5236139" y="799708"/>
            <a:ext cx="1544321" cy="153074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Stock market prices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Good arena: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Nice discrete sequence of discrete alphabet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Very large state space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If one manages to predict well - a</a:t>
            </a:r>
            <a:r>
              <a:rPr lang="en"/>
              <a:t>mazing consequences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Detour : Moral issues (perhaps unnecessary?)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5226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stock market trading anything like being a parasite?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Make money on trading: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Buy when it’s cheap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Sell when it’s expensive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Smoother prices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Increased demand on goods when supply is high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Increased supply of goods when demand is high</a:t>
            </a:r>
          </a:p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Joseph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800" y="1390650"/>
            <a:ext cx="19431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